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1"/>
  </p:notesMasterIdLst>
  <p:sldIdLst>
    <p:sldId id="256" r:id="rId2"/>
    <p:sldId id="265" r:id="rId3"/>
    <p:sldId id="257" r:id="rId4"/>
    <p:sldId id="258" r:id="rId5"/>
    <p:sldId id="259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54" y="1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00784A-70FC-4A84-A3C8-4D93CADC2DA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4D987A5-4442-45CF-B982-988E2DD688B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Africa</a:t>
          </a:r>
        </a:p>
      </dgm:t>
    </dgm:pt>
    <dgm:pt modelId="{90A5BA7E-94A3-46ED-B0B8-B30FC27BDBF0}" type="parTrans" cxnId="{FA4BD399-85D0-4B4E-B10A-E542FD06FB38}">
      <dgm:prSet/>
      <dgm:spPr/>
      <dgm:t>
        <a:bodyPr/>
        <a:lstStyle/>
        <a:p>
          <a:endParaRPr lang="en-US"/>
        </a:p>
      </dgm:t>
    </dgm:pt>
    <dgm:pt modelId="{914F2604-89F7-4083-B824-050EC3CD7126}" type="sibTrans" cxnId="{FA4BD399-85D0-4B4E-B10A-E542FD06FB38}">
      <dgm:prSet/>
      <dgm:spPr/>
      <dgm:t>
        <a:bodyPr/>
        <a:lstStyle/>
        <a:p>
          <a:endParaRPr lang="en-US"/>
        </a:p>
      </dgm:t>
    </dgm:pt>
    <dgm:pt modelId="{7C10D261-7025-431D-A3B4-ED2F871B2BEF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Asia</a:t>
          </a:r>
        </a:p>
      </dgm:t>
    </dgm:pt>
    <dgm:pt modelId="{71FE3DCA-2143-4FB5-9992-26E9E5786AA9}" type="parTrans" cxnId="{85114103-72EE-4634-ADFE-1E32B24CAF70}">
      <dgm:prSet/>
      <dgm:spPr/>
      <dgm:t>
        <a:bodyPr/>
        <a:lstStyle/>
        <a:p>
          <a:endParaRPr lang="en-US"/>
        </a:p>
      </dgm:t>
    </dgm:pt>
    <dgm:pt modelId="{DFEA152F-2695-40B1-811B-F7C01BFD7239}" type="sibTrans" cxnId="{85114103-72EE-4634-ADFE-1E32B24CAF70}">
      <dgm:prSet/>
      <dgm:spPr/>
      <dgm:t>
        <a:bodyPr/>
        <a:lstStyle/>
        <a:p>
          <a:endParaRPr lang="en-US"/>
        </a:p>
      </dgm:t>
    </dgm:pt>
    <dgm:pt modelId="{B3551D9C-2DB7-4EAE-AD5B-84D962FCD138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Latin America &amp; the Caribbean</a:t>
          </a:r>
        </a:p>
      </dgm:t>
    </dgm:pt>
    <dgm:pt modelId="{BAA54B05-8A59-4292-811C-D02C9F30D0C5}" type="parTrans" cxnId="{C42E3785-2D6F-4987-A569-365B3700E599}">
      <dgm:prSet/>
      <dgm:spPr/>
      <dgm:t>
        <a:bodyPr/>
        <a:lstStyle/>
        <a:p>
          <a:endParaRPr lang="en-US"/>
        </a:p>
      </dgm:t>
    </dgm:pt>
    <dgm:pt modelId="{180C2D3B-B598-4F92-A2D9-FBE0E3C73032}" type="sibTrans" cxnId="{C42E3785-2D6F-4987-A569-365B3700E599}">
      <dgm:prSet/>
      <dgm:spPr/>
      <dgm:t>
        <a:bodyPr/>
        <a:lstStyle/>
        <a:p>
          <a:endParaRPr lang="en-US"/>
        </a:p>
      </dgm:t>
    </dgm:pt>
    <dgm:pt modelId="{F51266C8-BAFF-420E-AAC9-25D00708500C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US" dirty="0"/>
            <a:t>Oceania</a:t>
          </a:r>
        </a:p>
      </dgm:t>
    </dgm:pt>
    <dgm:pt modelId="{3C2CA2FC-ED0A-4C14-8462-6D3CA09EBC5D}" type="parTrans" cxnId="{8FB47782-94B0-4D38-AD68-4E7E87BC7471}">
      <dgm:prSet/>
      <dgm:spPr/>
      <dgm:t>
        <a:bodyPr/>
        <a:lstStyle/>
        <a:p>
          <a:endParaRPr lang="en-US"/>
        </a:p>
      </dgm:t>
    </dgm:pt>
    <dgm:pt modelId="{B2B0742C-0C08-468B-AA67-FFA5C1265499}" type="sibTrans" cxnId="{8FB47782-94B0-4D38-AD68-4E7E87BC7471}">
      <dgm:prSet/>
      <dgm:spPr/>
      <dgm:t>
        <a:bodyPr/>
        <a:lstStyle/>
        <a:p>
          <a:endParaRPr lang="en-US"/>
        </a:p>
      </dgm:t>
    </dgm:pt>
    <dgm:pt modelId="{ADB4FE91-02A4-478C-AB3C-2DD7DFEFEF70}" type="pres">
      <dgm:prSet presAssocID="{1400784A-70FC-4A84-A3C8-4D93CADC2DAB}" presName="diagram" presStyleCnt="0">
        <dgm:presLayoutVars>
          <dgm:dir/>
          <dgm:resizeHandles val="exact"/>
        </dgm:presLayoutVars>
      </dgm:prSet>
      <dgm:spPr/>
    </dgm:pt>
    <dgm:pt modelId="{3B88990C-B75B-4035-AE91-E0FEB812617F}" type="pres">
      <dgm:prSet presAssocID="{64D987A5-4442-45CF-B982-988E2DD688B8}" presName="node" presStyleLbl="node1" presStyleIdx="0" presStyleCnt="4">
        <dgm:presLayoutVars>
          <dgm:bulletEnabled val="1"/>
        </dgm:presLayoutVars>
      </dgm:prSet>
      <dgm:spPr/>
    </dgm:pt>
    <dgm:pt modelId="{09E6EA14-5B8A-48A5-B620-D2AC53172982}" type="pres">
      <dgm:prSet presAssocID="{914F2604-89F7-4083-B824-050EC3CD7126}" presName="sibTrans" presStyleCnt="0"/>
      <dgm:spPr/>
    </dgm:pt>
    <dgm:pt modelId="{165F4E5E-B08D-430C-8B9E-143F7411AB66}" type="pres">
      <dgm:prSet presAssocID="{7C10D261-7025-431D-A3B4-ED2F871B2BEF}" presName="node" presStyleLbl="node1" presStyleIdx="1" presStyleCnt="4">
        <dgm:presLayoutVars>
          <dgm:bulletEnabled val="1"/>
        </dgm:presLayoutVars>
      </dgm:prSet>
      <dgm:spPr/>
    </dgm:pt>
    <dgm:pt modelId="{8DC08F35-4ECA-4E8F-8489-BB685E70561C}" type="pres">
      <dgm:prSet presAssocID="{DFEA152F-2695-40B1-811B-F7C01BFD7239}" presName="sibTrans" presStyleCnt="0"/>
      <dgm:spPr/>
    </dgm:pt>
    <dgm:pt modelId="{259427B9-D709-44B3-8869-0F16A9395860}" type="pres">
      <dgm:prSet presAssocID="{B3551D9C-2DB7-4EAE-AD5B-84D962FCD138}" presName="node" presStyleLbl="node1" presStyleIdx="2" presStyleCnt="4">
        <dgm:presLayoutVars>
          <dgm:bulletEnabled val="1"/>
        </dgm:presLayoutVars>
      </dgm:prSet>
      <dgm:spPr/>
    </dgm:pt>
    <dgm:pt modelId="{8116B3D6-F1CB-458C-BD0D-B4F2DE6C5E44}" type="pres">
      <dgm:prSet presAssocID="{180C2D3B-B598-4F92-A2D9-FBE0E3C73032}" presName="sibTrans" presStyleCnt="0"/>
      <dgm:spPr/>
    </dgm:pt>
    <dgm:pt modelId="{C414B102-7ACD-4230-8157-8616DF67E290}" type="pres">
      <dgm:prSet presAssocID="{F51266C8-BAFF-420E-AAC9-25D00708500C}" presName="node" presStyleLbl="node1" presStyleIdx="3" presStyleCnt="4">
        <dgm:presLayoutVars>
          <dgm:bulletEnabled val="1"/>
        </dgm:presLayoutVars>
      </dgm:prSet>
      <dgm:spPr/>
    </dgm:pt>
  </dgm:ptLst>
  <dgm:cxnLst>
    <dgm:cxn modelId="{93A023A7-4157-4289-9EE5-1FBDB6055E90}" type="presOf" srcId="{64D987A5-4442-45CF-B982-988E2DD688B8}" destId="{3B88990C-B75B-4035-AE91-E0FEB812617F}" srcOrd="0" destOrd="0" presId="urn:microsoft.com/office/officeart/2005/8/layout/default"/>
    <dgm:cxn modelId="{548F5119-2361-4783-A994-5B266E0F3783}" type="presOf" srcId="{7C10D261-7025-431D-A3B4-ED2F871B2BEF}" destId="{165F4E5E-B08D-430C-8B9E-143F7411AB66}" srcOrd="0" destOrd="0" presId="urn:microsoft.com/office/officeart/2005/8/layout/default"/>
    <dgm:cxn modelId="{AB5FB4B9-3933-4F5F-970C-7DF7E2B79347}" type="presOf" srcId="{F51266C8-BAFF-420E-AAC9-25D00708500C}" destId="{C414B102-7ACD-4230-8157-8616DF67E290}" srcOrd="0" destOrd="0" presId="urn:microsoft.com/office/officeart/2005/8/layout/default"/>
    <dgm:cxn modelId="{85114103-72EE-4634-ADFE-1E32B24CAF70}" srcId="{1400784A-70FC-4A84-A3C8-4D93CADC2DAB}" destId="{7C10D261-7025-431D-A3B4-ED2F871B2BEF}" srcOrd="1" destOrd="0" parTransId="{71FE3DCA-2143-4FB5-9992-26E9E5786AA9}" sibTransId="{DFEA152F-2695-40B1-811B-F7C01BFD7239}"/>
    <dgm:cxn modelId="{D3D64DDF-DBE3-4BCD-A681-BDA25D1B37CE}" type="presOf" srcId="{B3551D9C-2DB7-4EAE-AD5B-84D962FCD138}" destId="{259427B9-D709-44B3-8869-0F16A9395860}" srcOrd="0" destOrd="0" presId="urn:microsoft.com/office/officeart/2005/8/layout/default"/>
    <dgm:cxn modelId="{8FB47782-94B0-4D38-AD68-4E7E87BC7471}" srcId="{1400784A-70FC-4A84-A3C8-4D93CADC2DAB}" destId="{F51266C8-BAFF-420E-AAC9-25D00708500C}" srcOrd="3" destOrd="0" parTransId="{3C2CA2FC-ED0A-4C14-8462-6D3CA09EBC5D}" sibTransId="{B2B0742C-0C08-468B-AA67-FFA5C1265499}"/>
    <dgm:cxn modelId="{5BDC2721-41EE-4FB3-9807-F230961D55BF}" type="presOf" srcId="{1400784A-70FC-4A84-A3C8-4D93CADC2DAB}" destId="{ADB4FE91-02A4-478C-AB3C-2DD7DFEFEF70}" srcOrd="0" destOrd="0" presId="urn:microsoft.com/office/officeart/2005/8/layout/default"/>
    <dgm:cxn modelId="{C42E3785-2D6F-4987-A569-365B3700E599}" srcId="{1400784A-70FC-4A84-A3C8-4D93CADC2DAB}" destId="{B3551D9C-2DB7-4EAE-AD5B-84D962FCD138}" srcOrd="2" destOrd="0" parTransId="{BAA54B05-8A59-4292-811C-D02C9F30D0C5}" sibTransId="{180C2D3B-B598-4F92-A2D9-FBE0E3C73032}"/>
    <dgm:cxn modelId="{FA4BD399-85D0-4B4E-B10A-E542FD06FB38}" srcId="{1400784A-70FC-4A84-A3C8-4D93CADC2DAB}" destId="{64D987A5-4442-45CF-B982-988E2DD688B8}" srcOrd="0" destOrd="0" parTransId="{90A5BA7E-94A3-46ED-B0B8-B30FC27BDBF0}" sibTransId="{914F2604-89F7-4083-B824-050EC3CD7126}"/>
    <dgm:cxn modelId="{802F54F0-CD9E-4190-A3AA-BE886E0C22DB}" type="presParOf" srcId="{ADB4FE91-02A4-478C-AB3C-2DD7DFEFEF70}" destId="{3B88990C-B75B-4035-AE91-E0FEB812617F}" srcOrd="0" destOrd="0" presId="urn:microsoft.com/office/officeart/2005/8/layout/default"/>
    <dgm:cxn modelId="{452C6B94-FD1B-4E7F-911D-671526A745CF}" type="presParOf" srcId="{ADB4FE91-02A4-478C-AB3C-2DD7DFEFEF70}" destId="{09E6EA14-5B8A-48A5-B620-D2AC53172982}" srcOrd="1" destOrd="0" presId="urn:microsoft.com/office/officeart/2005/8/layout/default"/>
    <dgm:cxn modelId="{6BB1F744-408A-4F22-B2A8-7F03103E3C00}" type="presParOf" srcId="{ADB4FE91-02A4-478C-AB3C-2DD7DFEFEF70}" destId="{165F4E5E-B08D-430C-8B9E-143F7411AB66}" srcOrd="2" destOrd="0" presId="urn:microsoft.com/office/officeart/2005/8/layout/default"/>
    <dgm:cxn modelId="{012897E1-96E0-43C5-BFDA-46EACA8CE127}" type="presParOf" srcId="{ADB4FE91-02A4-478C-AB3C-2DD7DFEFEF70}" destId="{8DC08F35-4ECA-4E8F-8489-BB685E70561C}" srcOrd="3" destOrd="0" presId="urn:microsoft.com/office/officeart/2005/8/layout/default"/>
    <dgm:cxn modelId="{9E493E7E-4FE5-4894-8F36-E399E3EB8532}" type="presParOf" srcId="{ADB4FE91-02A4-478C-AB3C-2DD7DFEFEF70}" destId="{259427B9-D709-44B3-8869-0F16A9395860}" srcOrd="4" destOrd="0" presId="urn:microsoft.com/office/officeart/2005/8/layout/default"/>
    <dgm:cxn modelId="{524E1F37-B524-4C0A-9A62-9B5241380A40}" type="presParOf" srcId="{ADB4FE91-02A4-478C-AB3C-2DD7DFEFEF70}" destId="{8116B3D6-F1CB-458C-BD0D-B4F2DE6C5E44}" srcOrd="5" destOrd="0" presId="urn:microsoft.com/office/officeart/2005/8/layout/default"/>
    <dgm:cxn modelId="{BA6CD266-8F61-4D9A-A905-44A9AEB417F1}" type="presParOf" srcId="{ADB4FE91-02A4-478C-AB3C-2DD7DFEFEF70}" destId="{C414B102-7ACD-4230-8157-8616DF67E29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8990C-B75B-4035-AE91-E0FEB812617F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Africa</a:t>
          </a:r>
        </a:p>
      </dsp:txBody>
      <dsp:txXfrm>
        <a:off x="744" y="145603"/>
        <a:ext cx="2902148" cy="1741289"/>
      </dsp:txXfrm>
    </dsp:sp>
    <dsp:sp modelId="{165F4E5E-B08D-430C-8B9E-143F7411AB66}">
      <dsp:nvSpPr>
        <dsp:cNvPr id="0" name=""/>
        <dsp:cNvSpPr/>
      </dsp:nvSpPr>
      <dsp:spPr>
        <a:xfrm>
          <a:off x="3193107" y="145603"/>
          <a:ext cx="2902148" cy="1741289"/>
        </a:xfrm>
        <a:prstGeom prst="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Asia</a:t>
          </a:r>
        </a:p>
      </dsp:txBody>
      <dsp:txXfrm>
        <a:off x="3193107" y="145603"/>
        <a:ext cx="2902148" cy="1741289"/>
      </dsp:txXfrm>
    </dsp:sp>
    <dsp:sp modelId="{259427B9-D709-44B3-8869-0F16A9395860}">
      <dsp:nvSpPr>
        <dsp:cNvPr id="0" name=""/>
        <dsp:cNvSpPr/>
      </dsp:nvSpPr>
      <dsp:spPr>
        <a:xfrm>
          <a:off x="744" y="2177107"/>
          <a:ext cx="2902148" cy="1741289"/>
        </a:xfrm>
        <a:prstGeom prst="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Latin America &amp; the Caribbean</a:t>
          </a:r>
        </a:p>
      </dsp:txBody>
      <dsp:txXfrm>
        <a:off x="744" y="2177107"/>
        <a:ext cx="2902148" cy="1741289"/>
      </dsp:txXfrm>
    </dsp:sp>
    <dsp:sp modelId="{C414B102-7ACD-4230-8157-8616DF67E290}">
      <dsp:nvSpPr>
        <dsp:cNvPr id="0" name=""/>
        <dsp:cNvSpPr/>
      </dsp:nvSpPr>
      <dsp:spPr>
        <a:xfrm>
          <a:off x="3193107" y="2177107"/>
          <a:ext cx="2902148" cy="1741289"/>
        </a:xfrm>
        <a:prstGeom prst="rect">
          <a:avLst/>
        </a:prstGeom>
        <a:solidFill>
          <a:schemeClr val="accent1">
            <a:lumMod val="75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Oceania</a:t>
          </a:r>
        </a:p>
      </dsp:txBody>
      <dsp:txXfrm>
        <a:off x="3193107" y="2177107"/>
        <a:ext cx="2902148" cy="17412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50854C-6DB8-4112-8CEA-3DD60F853336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B3F99-82A4-4D84-8532-F58AC7D83D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337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Include challenges to </a:t>
            </a:r>
            <a:r>
              <a:rPr lang="en-US"/>
              <a:t>some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40CBB1A-70FE-4EEB-BB07-8666DE4C7F7B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9050886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statistically</a:t>
            </a:r>
            <a:r>
              <a:rPr lang="en-US" baseline="0" dirty="0"/>
              <a:t> different then 2013 </a:t>
            </a:r>
          </a:p>
          <a:p>
            <a:r>
              <a:rPr lang="en-US" dirty="0"/>
              <a:t>http://www.census.gov/content/dam/Census/library/publications/2015/demo/p60-252.pdf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CBB1A-70FE-4EEB-BB07-8666DE4C7F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162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http://www.census.gov/content/dam/Census/library/publications/2015/demo/p60-252.pdf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CBB1A-70FE-4EEB-BB07-8666DE4C7F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9536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http://www.census.gov/content/dam/Census/library/publications/2015/demo/p60-252.pdf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CBB1A-70FE-4EEB-BB07-8666DE4C7F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447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http://www.fao.org/3/a-i4646e.pdf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CBB1A-70FE-4EEB-BB07-8666DE4C7F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192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http://www.worldbank.org/en/topic/poverty/overview</a:t>
            </a:r>
          </a:p>
          <a:p>
            <a:r>
              <a:rPr lang="en-US" dirty="0"/>
              <a:t>http://www.worldbank.org/en/news/press-release/2015/10/04/world-bank-forecasts-global-poverty-to-fall-below-10-for-first-time-major-hurdles-remain-in-goal-to-end-poverty-by-2030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0CBB1A-70FE-4EEB-BB07-8666DE4C7F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3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00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50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009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6237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17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67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443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46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60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76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64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24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270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31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4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65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10D669-A826-445B-BCC4-CF73FBA48BF8}" type="datetimeFigureOut">
              <a:rPr lang="en-US" smtClean="0"/>
              <a:t>5/17/2016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B0683A-72C8-457F-8C50-6EBF9DD40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403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Hunger and Poverty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Stats you can use from </a:t>
            </a:r>
            <a:r>
              <a:rPr lang="en-US" sz="2800" dirty="0" err="1">
                <a:solidFill>
                  <a:schemeClr val="accent1">
                    <a:lumMod val="40000"/>
                    <a:lumOff val="60000"/>
                  </a:schemeClr>
                </a:solidFill>
              </a:rPr>
              <a:t>elca</a:t>
            </a:r>
            <a:r>
              <a:rPr lang="en-US" sz="28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world hunger</a:t>
            </a:r>
          </a:p>
        </p:txBody>
      </p:sp>
    </p:spTree>
    <p:extLst>
      <p:ext uri="{BB962C8B-B14F-4D97-AF65-F5344CB8AC3E}">
        <p14:creationId xmlns:p14="http://schemas.microsoft.com/office/powerpoint/2010/main" val="120656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How to 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99736"/>
            <a:ext cx="8946541" cy="520504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Information is current to May 2016</a:t>
            </a:r>
          </a:p>
          <a:p>
            <a:r>
              <a:rPr lang="en-US" dirty="0"/>
              <a:t>For the United States, the most recent data is from 2014.</a:t>
            </a:r>
          </a:p>
          <a:p>
            <a:r>
              <a:rPr lang="en-US" dirty="0"/>
              <a:t>For global stats, the most recent data is from 2012 (poverty) and 2014 (food insecurity)</a:t>
            </a:r>
          </a:p>
          <a:p>
            <a:r>
              <a:rPr lang="en-US" dirty="0"/>
              <a:t>In the United States, the poverty threshold for a family of four is $23,430 per year.  Households with less income than this are “in poverty.”</a:t>
            </a:r>
          </a:p>
          <a:p>
            <a:r>
              <a:rPr lang="en-US" dirty="0"/>
              <a:t>Globally, the World Bank defines people living on less than US$1.90 per day as living in “extreme poverty.”</a:t>
            </a:r>
          </a:p>
          <a:p>
            <a:r>
              <a:rPr lang="en-US" dirty="0"/>
              <a:t>Slides for the United States are indicated by a map at the bottom right corner</a:t>
            </a:r>
          </a:p>
          <a:p>
            <a:r>
              <a:rPr lang="en-US" dirty="0"/>
              <a:t>Slides for global statistics are indicated by a small globe at the bottom right corner</a:t>
            </a:r>
          </a:p>
          <a:p>
            <a:r>
              <a:rPr lang="en-US" dirty="0"/>
              <a:t>Sources used are named on the second slide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5906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9418" y="74494"/>
            <a:ext cx="8381260" cy="519759"/>
          </a:xfrm>
        </p:spPr>
        <p:txBody>
          <a:bodyPr>
            <a:normAutofit fontScale="90000"/>
          </a:bodyPr>
          <a:lstStyle/>
          <a:p>
            <a:r>
              <a:rPr lang="en-US" sz="5400" b="1" dirty="0"/>
              <a:t>Sources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55077" y="1062111"/>
            <a:ext cx="9544929" cy="5605974"/>
          </a:xfrm>
        </p:spPr>
        <p:txBody>
          <a:bodyPr>
            <a:noAutofit/>
          </a:bodyPr>
          <a:lstStyle/>
          <a:p>
            <a:r>
              <a:rPr lang="en-US" sz="3200" b="1" dirty="0"/>
              <a:t>US Census Bureau </a:t>
            </a:r>
            <a:r>
              <a:rPr lang="en-US" sz="3200" dirty="0"/>
              <a:t>(US poverty)</a:t>
            </a:r>
          </a:p>
          <a:p>
            <a:pPr lvl="1"/>
            <a:r>
              <a:rPr lang="en-US" sz="3200" dirty="0"/>
              <a:t>Current Population Survey</a:t>
            </a:r>
          </a:p>
          <a:p>
            <a:pPr lvl="1"/>
            <a:r>
              <a:rPr lang="en-US" sz="3200" dirty="0"/>
              <a:t>American Community Survey</a:t>
            </a:r>
          </a:p>
          <a:p>
            <a:r>
              <a:rPr lang="en-US" sz="3200" b="1" dirty="0"/>
              <a:t>US Dept. of Agriculture</a:t>
            </a:r>
            <a:r>
              <a:rPr lang="en-US" sz="3200" dirty="0"/>
              <a:t>, State of Food Security (US hunger)</a:t>
            </a:r>
          </a:p>
          <a:p>
            <a:r>
              <a:rPr lang="en-US" sz="3200" b="1" dirty="0"/>
              <a:t>Food and Agriculture Organization of the UN</a:t>
            </a:r>
            <a:r>
              <a:rPr lang="en-US" sz="3200" dirty="0"/>
              <a:t> – The State of Food Insecurity in the World (global food security)</a:t>
            </a:r>
          </a:p>
          <a:p>
            <a:r>
              <a:rPr lang="en-US" sz="3200" b="1" dirty="0"/>
              <a:t>World Bank </a:t>
            </a:r>
            <a:r>
              <a:rPr lang="en-US" sz="3200" dirty="0"/>
              <a:t>– global poverty</a:t>
            </a:r>
          </a:p>
        </p:txBody>
      </p:sp>
    </p:spTree>
    <p:extLst>
      <p:ext uri="{BB962C8B-B14F-4D97-AF65-F5344CB8AC3E}">
        <p14:creationId xmlns:p14="http://schemas.microsoft.com/office/powerpoint/2010/main" val="763666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50451" y="1948366"/>
            <a:ext cx="8946541" cy="4195481"/>
          </a:xfrm>
        </p:spPr>
        <p:txBody>
          <a:bodyPr/>
          <a:lstStyle/>
          <a:p>
            <a:pPr marL="45720" indent="0">
              <a:buNone/>
            </a:pPr>
            <a:endParaRPr lang="en-US" dirty="0"/>
          </a:p>
          <a:p>
            <a:r>
              <a:rPr lang="en-US" sz="5400" b="1" dirty="0"/>
              <a:t>46.7 million </a:t>
            </a:r>
            <a:r>
              <a:rPr lang="en-US" sz="5400" dirty="0"/>
              <a:t>Americans were living in poverty in 2014</a:t>
            </a:r>
          </a:p>
          <a:p>
            <a:pPr lvl="1"/>
            <a:r>
              <a:rPr lang="en-US" sz="4800" dirty="0"/>
              <a:t>About </a:t>
            </a:r>
            <a:r>
              <a:rPr lang="en-US" sz="4800" b="1" dirty="0"/>
              <a:t>14.8% of Americans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9489" y="452718"/>
            <a:ext cx="10121705" cy="1400530"/>
          </a:xfrm>
        </p:spPr>
        <p:txBody>
          <a:bodyPr/>
          <a:lstStyle/>
          <a:p>
            <a:r>
              <a:rPr lang="en-US" sz="4800" b="1" dirty="0"/>
              <a:t>Hunger by the Numbers (United States)</a:t>
            </a:r>
          </a:p>
        </p:txBody>
      </p:sp>
      <p:pic>
        <p:nvPicPr>
          <p:cNvPr id="5125" name="Picture 5" descr="C:\Users\elyssa_Salinas\AppData\Local\Microsoft\Windows\Temporary Internet Files\Content.IE5\OX7WTZIU\Map_of_United_States_vivid_colors_shown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662" y="6238966"/>
            <a:ext cx="723662" cy="4477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715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1049551" y="1848885"/>
            <a:ext cx="4038600" cy="3386328"/>
          </a:xfrm>
        </p:spPr>
        <p:txBody>
          <a:bodyPr>
            <a:normAutofit/>
          </a:bodyPr>
          <a:lstStyle/>
          <a:p>
            <a:r>
              <a:rPr lang="en-US" b="1" u="sng" dirty="0"/>
              <a:t>Low food insecurity</a:t>
            </a:r>
            <a:r>
              <a:rPr lang="en-US" b="1" dirty="0"/>
              <a:t>	</a:t>
            </a:r>
          </a:p>
          <a:p>
            <a:pPr lvl="1"/>
            <a:r>
              <a:rPr lang="en-US" sz="2800" b="1" dirty="0"/>
              <a:t>48.1 million </a:t>
            </a:r>
            <a:r>
              <a:rPr lang="en-US" sz="2800" dirty="0"/>
              <a:t>Americans in food-insecure households </a:t>
            </a:r>
          </a:p>
          <a:p>
            <a:pPr lvl="1"/>
            <a:r>
              <a:rPr lang="en-US" sz="2800" b="1" dirty="0"/>
              <a:t>About  15.4% 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5757415" y="1848885"/>
            <a:ext cx="4038600" cy="2209800"/>
          </a:xfrm>
        </p:spPr>
        <p:txBody>
          <a:bodyPr>
            <a:normAutofit/>
          </a:bodyPr>
          <a:lstStyle/>
          <a:p>
            <a:r>
              <a:rPr lang="en-US" b="1" u="sng" dirty="0"/>
              <a:t>Very low food insecurity </a:t>
            </a:r>
          </a:p>
          <a:p>
            <a:pPr lvl="1"/>
            <a:r>
              <a:rPr lang="en-US" sz="2800" b="1" dirty="0"/>
              <a:t>12.4 million adults</a:t>
            </a:r>
          </a:p>
          <a:p>
            <a:pPr lvl="1"/>
            <a:r>
              <a:rPr lang="en-US" sz="2800" b="1" dirty="0"/>
              <a:t>914,000 children </a:t>
            </a:r>
          </a:p>
          <a:p>
            <a:pPr lvl="1"/>
            <a:r>
              <a:rPr lang="en-US" sz="2800" b="1" dirty="0"/>
              <a:t>About 5.6%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/>
              <a:t>Food Insecurity – United States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5993" y="6239669"/>
            <a:ext cx="722313" cy="448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80055" y="4894242"/>
            <a:ext cx="68346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spc="150" dirty="0">
                <a:solidFill>
                  <a:schemeClr val="tx1">
                    <a:lumMod val="85000"/>
                  </a:schemeClr>
                </a:solidFill>
              </a:rPr>
              <a:t>*Food insecurity in the United States tends to be episodic, rather than chronic</a:t>
            </a:r>
            <a:endParaRPr lang="en-US" sz="3200" i="1" dirty="0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388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2094806"/>
            <a:ext cx="5867400" cy="4483332"/>
          </a:xfrm>
        </p:spPr>
        <p:txBody>
          <a:bodyPr>
            <a:noAutofit/>
          </a:bodyPr>
          <a:lstStyle/>
          <a:p>
            <a:r>
              <a:rPr lang="en-US" sz="4400" dirty="0"/>
              <a:t>Children under 18</a:t>
            </a:r>
          </a:p>
          <a:p>
            <a:pPr lvl="1"/>
            <a:r>
              <a:rPr lang="en-US" sz="4400" dirty="0"/>
              <a:t>21.1% - 15.5 mil</a:t>
            </a:r>
          </a:p>
          <a:p>
            <a:r>
              <a:rPr lang="en-US" sz="4400" dirty="0"/>
              <a:t>Adults 18-64</a:t>
            </a:r>
          </a:p>
          <a:p>
            <a:pPr lvl="1"/>
            <a:r>
              <a:rPr lang="en-US" sz="4400" dirty="0"/>
              <a:t>13.5% - 26.5 mil</a:t>
            </a:r>
          </a:p>
          <a:p>
            <a:r>
              <a:rPr lang="en-US" sz="4400" dirty="0"/>
              <a:t>Seniors 65 &amp; older</a:t>
            </a:r>
          </a:p>
          <a:p>
            <a:pPr lvl="1"/>
            <a:r>
              <a:rPr lang="en-US" sz="4400" dirty="0"/>
              <a:t>10% - 4.6 mil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6200000">
            <a:off x="4482315" y="-4240185"/>
            <a:ext cx="1675660" cy="10075027"/>
          </a:xfrm>
        </p:spPr>
        <p:txBody>
          <a:bodyPr vert="vert" anchor="ctr" anchorCtr="0"/>
          <a:lstStyle/>
          <a:p>
            <a:r>
              <a:rPr lang="en-US" sz="4000" b="1" dirty="0"/>
              <a:t>Poverty &amp; 	age – Percent of population below the poverty threshold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2143" y="6248401"/>
            <a:ext cx="830283" cy="515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185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05001" y="1905000"/>
            <a:ext cx="8407893" cy="4407408"/>
          </a:xfrm>
        </p:spPr>
        <p:txBody>
          <a:bodyPr>
            <a:normAutofit/>
          </a:bodyPr>
          <a:lstStyle/>
          <a:p>
            <a:r>
              <a:rPr lang="en-US" sz="5400" b="1" dirty="0"/>
              <a:t>795 million people </a:t>
            </a:r>
            <a:r>
              <a:rPr lang="en-US" sz="5400" dirty="0"/>
              <a:t>around the world are food insecure</a:t>
            </a:r>
          </a:p>
          <a:p>
            <a:pPr lvl="1"/>
            <a:r>
              <a:rPr lang="en-US" sz="4800" dirty="0"/>
              <a:t>About </a:t>
            </a:r>
            <a:r>
              <a:rPr lang="en-US" sz="4800" b="1" dirty="0"/>
              <a:t>1 in 9 people (11.5%)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Global Hunger by the Numbers</a:t>
            </a:r>
          </a:p>
        </p:txBody>
      </p:sp>
      <p:pic>
        <p:nvPicPr>
          <p:cNvPr id="2050" name="Picture 2" descr="C:\Users\elyssa_Salinas\AppData\Local\Microsoft\Windows\Temporary Internet Files\Content.IE5\MZ1F79GH\world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0" y="609600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433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1" y="6172201"/>
            <a:ext cx="536575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8" name="Diagram 17"/>
          <p:cNvGraphicFramePr/>
          <p:nvPr>
            <p:extLst>
              <p:ext uri="{D42A27DB-BD31-4B8C-83A1-F6EECF244321}">
                <p14:modId xmlns:p14="http://schemas.microsoft.com/office/powerpoint/2010/main" val="1555487509"/>
              </p:ext>
            </p:extLst>
          </p:nvPr>
        </p:nvGraphicFramePr>
        <p:xfrm>
          <a:off x="3048000" y="1828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1005840" y="381001"/>
            <a:ext cx="874776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/>
              <a:t>Prevalence of Undernourishment </a:t>
            </a:r>
            <a:r>
              <a:rPr lang="en-US" sz="2400" b="1" dirty="0"/>
              <a:t>(est. 2014-2016)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981200" y="2288540"/>
            <a:ext cx="9144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20.0%</a:t>
            </a:r>
          </a:p>
        </p:txBody>
      </p:sp>
      <p:sp>
        <p:nvSpPr>
          <p:cNvPr id="27" name="Rectangle 26"/>
          <p:cNvSpPr/>
          <p:nvPr/>
        </p:nvSpPr>
        <p:spPr>
          <a:xfrm>
            <a:off x="9296400" y="4267200"/>
            <a:ext cx="9144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14.2%</a:t>
            </a:r>
          </a:p>
        </p:txBody>
      </p:sp>
      <p:sp>
        <p:nvSpPr>
          <p:cNvPr id="28" name="Rectangle 27"/>
          <p:cNvSpPr/>
          <p:nvPr/>
        </p:nvSpPr>
        <p:spPr>
          <a:xfrm>
            <a:off x="9296400" y="2286000"/>
            <a:ext cx="9144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12.1%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81200" y="4267200"/>
            <a:ext cx="914400" cy="8382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5.5%</a:t>
            </a:r>
          </a:p>
        </p:txBody>
      </p:sp>
    </p:spTree>
    <p:extLst>
      <p:ext uri="{BB962C8B-B14F-4D97-AF65-F5344CB8AC3E}">
        <p14:creationId xmlns:p14="http://schemas.microsoft.com/office/powerpoint/2010/main" val="27163257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2266604"/>
            <a:ext cx="6553200" cy="3891310"/>
          </a:xfrm>
        </p:spPr>
        <p:txBody>
          <a:bodyPr>
            <a:normAutofit fontScale="77500" lnSpcReduction="20000"/>
          </a:bodyPr>
          <a:lstStyle/>
          <a:p>
            <a:r>
              <a:rPr lang="en-US" sz="4000" b="1" u="sng" dirty="0"/>
              <a:t>A NEW LINE </a:t>
            </a:r>
            <a:r>
              <a:rPr lang="en-US" sz="4000" b="1" dirty="0"/>
              <a:t>– $1.90 PER DAY </a:t>
            </a:r>
            <a:r>
              <a:rPr lang="en-US" sz="3300" b="1" dirty="0"/>
              <a:t>(used to be $1.25/day)</a:t>
            </a:r>
          </a:p>
          <a:p>
            <a:endParaRPr lang="en-US" sz="4000" b="1" dirty="0"/>
          </a:p>
          <a:p>
            <a:r>
              <a:rPr lang="en-US" sz="4000" b="1" dirty="0"/>
              <a:t>2012 – 896 million people </a:t>
            </a:r>
          </a:p>
          <a:p>
            <a:pPr lvl="1"/>
            <a:r>
              <a:rPr lang="en-US" sz="2600" dirty="0"/>
              <a:t>About </a:t>
            </a:r>
            <a:r>
              <a:rPr lang="en-US" sz="2600" b="1" dirty="0"/>
              <a:t>12.7%</a:t>
            </a:r>
          </a:p>
          <a:p>
            <a:endParaRPr lang="en-US" sz="4000" dirty="0"/>
          </a:p>
          <a:p>
            <a:r>
              <a:rPr lang="en-US" sz="4000" dirty="0"/>
              <a:t>1990 – 1.95 billion</a:t>
            </a:r>
          </a:p>
          <a:p>
            <a:pPr lvl="1"/>
            <a:r>
              <a:rPr lang="en-US" sz="3800" dirty="0"/>
              <a:t>About </a:t>
            </a:r>
            <a:r>
              <a:rPr lang="en-US" sz="3800" b="1" dirty="0"/>
              <a:t>37%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 rot="16200000">
            <a:off x="4458392" y="-3172368"/>
            <a:ext cx="1008934" cy="8351197"/>
          </a:xfrm>
        </p:spPr>
        <p:txBody>
          <a:bodyPr vert="vert"/>
          <a:lstStyle/>
          <a:p>
            <a:r>
              <a:rPr lang="en-US" sz="4400" b="1" dirty="0"/>
              <a:t>Extreme Poverty - Global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0" y="6256020"/>
            <a:ext cx="53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6303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</TotalTime>
  <Words>393</Words>
  <Application>Microsoft Office PowerPoint</Application>
  <PresentationFormat>Widescreen</PresentationFormat>
  <Paragraphs>72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Hunger and Poverty </vt:lpstr>
      <vt:lpstr>How to Use</vt:lpstr>
      <vt:lpstr>Sources</vt:lpstr>
      <vt:lpstr>Hunger by the Numbers (United States)</vt:lpstr>
      <vt:lpstr>Food Insecurity – United States</vt:lpstr>
      <vt:lpstr>Poverty &amp;  age – Percent of population below the poverty threshold </vt:lpstr>
      <vt:lpstr>Global Hunger by the Numbers</vt:lpstr>
      <vt:lpstr>PowerPoint Presentation</vt:lpstr>
      <vt:lpstr>Extreme Poverty - Global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Ryan Cumming</dc:creator>
  <cp:lastModifiedBy>Ryan Cumming</cp:lastModifiedBy>
  <cp:revision>5</cp:revision>
  <dcterms:created xsi:type="dcterms:W3CDTF">2016-05-17T19:04:35Z</dcterms:created>
  <dcterms:modified xsi:type="dcterms:W3CDTF">2016-05-17T19:43:23Z</dcterms:modified>
</cp:coreProperties>
</file>