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90" r:id="rId3"/>
    <p:sldMasterId id="2147483708" r:id="rId4"/>
  </p:sldMasterIdLst>
  <p:notesMasterIdLst>
    <p:notesMasterId r:id="rId33"/>
  </p:notesMasterIdLst>
  <p:sldIdLst>
    <p:sldId id="257" r:id="rId5"/>
    <p:sldId id="351" r:id="rId6"/>
    <p:sldId id="258" r:id="rId7"/>
    <p:sldId id="275" r:id="rId8"/>
    <p:sldId id="260" r:id="rId9"/>
    <p:sldId id="264" r:id="rId10"/>
    <p:sldId id="281" r:id="rId11"/>
    <p:sldId id="294" r:id="rId12"/>
    <p:sldId id="295" r:id="rId13"/>
    <p:sldId id="265" r:id="rId14"/>
    <p:sldId id="286" r:id="rId15"/>
    <p:sldId id="313" r:id="rId16"/>
    <p:sldId id="314" r:id="rId17"/>
    <p:sldId id="319" r:id="rId18"/>
    <p:sldId id="321" r:id="rId19"/>
    <p:sldId id="259" r:id="rId20"/>
    <p:sldId id="261" r:id="rId21"/>
    <p:sldId id="338" r:id="rId22"/>
    <p:sldId id="328" r:id="rId23"/>
    <p:sldId id="263" r:id="rId24"/>
    <p:sldId id="327" r:id="rId25"/>
    <p:sldId id="333" r:id="rId26"/>
    <p:sldId id="332" r:id="rId27"/>
    <p:sldId id="337" r:id="rId28"/>
    <p:sldId id="340" r:id="rId29"/>
    <p:sldId id="341" r:id="rId30"/>
    <p:sldId id="342" r:id="rId31"/>
    <p:sldId id="350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9" autoAdjust="0"/>
    <p:restoredTop sz="61102" autoAdjust="0"/>
  </p:normalViewPr>
  <p:slideViewPr>
    <p:cSldViewPr snapToGrid="0">
      <p:cViewPr varScale="1">
        <p:scale>
          <a:sx n="52" d="100"/>
          <a:sy n="52" d="100"/>
        </p:scale>
        <p:origin x="16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an Cumming" userId="c0e08df4-6443-431d-994b-503b991132c1" providerId="ADAL" clId="{16C82CEF-7D5F-4307-8262-3EB328B2D7FA}"/>
    <pc:docChg chg="custSel addSld modSld">
      <pc:chgData name="Ryan Cumming" userId="c0e08df4-6443-431d-994b-503b991132c1" providerId="ADAL" clId="{16C82CEF-7D5F-4307-8262-3EB328B2D7FA}" dt="2021-01-26T19:06:24.194" v="678" actId="20577"/>
      <pc:docMkLst>
        <pc:docMk/>
      </pc:docMkLst>
      <pc:sldChg chg="modSp new mod">
        <pc:chgData name="Ryan Cumming" userId="c0e08df4-6443-431d-994b-503b991132c1" providerId="ADAL" clId="{16C82CEF-7D5F-4307-8262-3EB328B2D7FA}" dt="2021-01-26T19:06:24.194" v="678" actId="20577"/>
        <pc:sldMkLst>
          <pc:docMk/>
          <pc:sldMk cId="1549659644" sldId="351"/>
        </pc:sldMkLst>
        <pc:spChg chg="mod">
          <ac:chgData name="Ryan Cumming" userId="c0e08df4-6443-431d-994b-503b991132c1" providerId="ADAL" clId="{16C82CEF-7D5F-4307-8262-3EB328B2D7FA}" dt="2021-01-26T19:03:32.077" v="10" actId="20577"/>
          <ac:spMkLst>
            <pc:docMk/>
            <pc:sldMk cId="1549659644" sldId="351"/>
            <ac:spMk id="2" creationId="{2BEF3C8E-BFB0-4842-A492-F4451A6D6E5E}"/>
          </ac:spMkLst>
        </pc:spChg>
        <pc:spChg chg="mod">
          <ac:chgData name="Ryan Cumming" userId="c0e08df4-6443-431d-994b-503b991132c1" providerId="ADAL" clId="{16C82CEF-7D5F-4307-8262-3EB328B2D7FA}" dt="2021-01-26T19:06:24.194" v="678" actId="20577"/>
          <ac:spMkLst>
            <pc:docMk/>
            <pc:sldMk cId="1549659644" sldId="351"/>
            <ac:spMk id="3" creationId="{0545FF88-D340-4443-994C-20AA8B00F329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6AA3D4-F3F5-4C84-9234-4CB0DFBE3537}" type="doc">
      <dgm:prSet loTypeId="urn:microsoft.com/office/officeart/2005/8/layout/hierarchy1" loCatId="Inbox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403AC212-191B-4604-9195-8B24E92847B2}">
      <dgm:prSet/>
      <dgm:spPr/>
      <dgm:t>
        <a:bodyPr/>
        <a:lstStyle/>
        <a:p>
          <a:r>
            <a:rPr lang="en-US" b="1"/>
            <a:t>Census Bureau </a:t>
          </a:r>
          <a:r>
            <a:rPr lang="en-US"/>
            <a:t>– domestic poverty</a:t>
          </a:r>
        </a:p>
      </dgm:t>
    </dgm:pt>
    <dgm:pt modelId="{49B69356-E171-4EA4-82C6-EC75D384DB80}" type="parTrans" cxnId="{76A7888D-432E-4A39-8AE0-3E5898885C5D}">
      <dgm:prSet/>
      <dgm:spPr/>
      <dgm:t>
        <a:bodyPr/>
        <a:lstStyle/>
        <a:p>
          <a:endParaRPr lang="en-US"/>
        </a:p>
      </dgm:t>
    </dgm:pt>
    <dgm:pt modelId="{724EFD70-0D86-4D00-9B35-8208B7E2EDB0}" type="sibTrans" cxnId="{76A7888D-432E-4A39-8AE0-3E5898885C5D}">
      <dgm:prSet/>
      <dgm:spPr/>
      <dgm:t>
        <a:bodyPr/>
        <a:lstStyle/>
        <a:p>
          <a:endParaRPr lang="en-US"/>
        </a:p>
      </dgm:t>
    </dgm:pt>
    <dgm:pt modelId="{F868F72C-E8CF-42DB-BD30-0082DFF980D4}">
      <dgm:prSet/>
      <dgm:spPr/>
      <dgm:t>
        <a:bodyPr/>
        <a:lstStyle/>
        <a:p>
          <a:r>
            <a:rPr lang="en-US"/>
            <a:t>Current Population Survey</a:t>
          </a:r>
        </a:p>
      </dgm:t>
    </dgm:pt>
    <dgm:pt modelId="{F59C1362-E0B1-4FFD-9D1F-6F5ECC1A687A}" type="parTrans" cxnId="{7D5E588D-C5E3-4C40-8EC1-B762168C5946}">
      <dgm:prSet/>
      <dgm:spPr/>
      <dgm:t>
        <a:bodyPr/>
        <a:lstStyle/>
        <a:p>
          <a:endParaRPr lang="en-US"/>
        </a:p>
      </dgm:t>
    </dgm:pt>
    <dgm:pt modelId="{CB2D0C7A-DB75-4748-BD57-49B872DAFEE2}" type="sibTrans" cxnId="{7D5E588D-C5E3-4C40-8EC1-B762168C5946}">
      <dgm:prSet/>
      <dgm:spPr/>
      <dgm:t>
        <a:bodyPr/>
        <a:lstStyle/>
        <a:p>
          <a:endParaRPr lang="en-US"/>
        </a:p>
      </dgm:t>
    </dgm:pt>
    <dgm:pt modelId="{060E6ABB-2AD3-4812-9557-D63EDC2B0878}">
      <dgm:prSet/>
      <dgm:spPr/>
      <dgm:t>
        <a:bodyPr/>
        <a:lstStyle/>
        <a:p>
          <a:r>
            <a:rPr lang="en-US"/>
            <a:t>American Community Survey</a:t>
          </a:r>
        </a:p>
      </dgm:t>
    </dgm:pt>
    <dgm:pt modelId="{3F43E68C-66F4-403C-B546-7EF4EAE32241}" type="parTrans" cxnId="{F9C8C0E1-6981-4C57-AD0D-55A68A0EDCC9}">
      <dgm:prSet/>
      <dgm:spPr/>
      <dgm:t>
        <a:bodyPr/>
        <a:lstStyle/>
        <a:p>
          <a:endParaRPr lang="en-US"/>
        </a:p>
      </dgm:t>
    </dgm:pt>
    <dgm:pt modelId="{0169CE3F-7F92-4F4D-A51E-F8AF7E52EEEC}" type="sibTrans" cxnId="{F9C8C0E1-6981-4C57-AD0D-55A68A0EDCC9}">
      <dgm:prSet/>
      <dgm:spPr/>
      <dgm:t>
        <a:bodyPr/>
        <a:lstStyle/>
        <a:p>
          <a:endParaRPr lang="en-US"/>
        </a:p>
      </dgm:t>
    </dgm:pt>
    <dgm:pt modelId="{E87405BB-1DB2-496D-AFAB-EDB0332218A2}">
      <dgm:prSet/>
      <dgm:spPr/>
      <dgm:t>
        <a:bodyPr/>
        <a:lstStyle/>
        <a:p>
          <a:r>
            <a:rPr lang="en-US" b="1"/>
            <a:t>USDA</a:t>
          </a:r>
          <a:r>
            <a:rPr lang="en-US"/>
            <a:t>, State of Food Security – domestic hunger</a:t>
          </a:r>
        </a:p>
      </dgm:t>
    </dgm:pt>
    <dgm:pt modelId="{5053472B-3541-4657-8C01-84FBFFE868DC}" type="parTrans" cxnId="{66A517A9-130A-4282-A30E-CC0C7E64EA8F}">
      <dgm:prSet/>
      <dgm:spPr/>
      <dgm:t>
        <a:bodyPr/>
        <a:lstStyle/>
        <a:p>
          <a:endParaRPr lang="en-US"/>
        </a:p>
      </dgm:t>
    </dgm:pt>
    <dgm:pt modelId="{28B2A4EE-5DA0-42E8-ADBD-1BA0AAFFE1E0}" type="sibTrans" cxnId="{66A517A9-130A-4282-A30E-CC0C7E64EA8F}">
      <dgm:prSet/>
      <dgm:spPr/>
      <dgm:t>
        <a:bodyPr/>
        <a:lstStyle/>
        <a:p>
          <a:endParaRPr lang="en-US"/>
        </a:p>
      </dgm:t>
    </dgm:pt>
    <dgm:pt modelId="{4AA9A31A-BBF0-4BAA-9890-EBEACDB93DB8}">
      <dgm:prSet/>
      <dgm:spPr/>
      <dgm:t>
        <a:bodyPr/>
        <a:lstStyle/>
        <a:p>
          <a:r>
            <a:rPr lang="en-US" b="1"/>
            <a:t>FAO</a:t>
          </a:r>
          <a:r>
            <a:rPr lang="en-US"/>
            <a:t> – global food security</a:t>
          </a:r>
        </a:p>
      </dgm:t>
    </dgm:pt>
    <dgm:pt modelId="{F2D073AA-94CE-4375-8AF8-64A9F54667B1}" type="parTrans" cxnId="{0D34DE2E-CDD2-4BAF-A5A8-84735C909376}">
      <dgm:prSet/>
      <dgm:spPr/>
      <dgm:t>
        <a:bodyPr/>
        <a:lstStyle/>
        <a:p>
          <a:endParaRPr lang="en-US"/>
        </a:p>
      </dgm:t>
    </dgm:pt>
    <dgm:pt modelId="{CC24F4CD-A908-4507-91FF-3204183D2940}" type="sibTrans" cxnId="{0D34DE2E-CDD2-4BAF-A5A8-84735C909376}">
      <dgm:prSet/>
      <dgm:spPr/>
      <dgm:t>
        <a:bodyPr/>
        <a:lstStyle/>
        <a:p>
          <a:endParaRPr lang="en-US"/>
        </a:p>
      </dgm:t>
    </dgm:pt>
    <dgm:pt modelId="{076609EC-9E75-4C2B-AC9C-18ADEA772F6B}">
      <dgm:prSet/>
      <dgm:spPr/>
      <dgm:t>
        <a:bodyPr/>
        <a:lstStyle/>
        <a:p>
          <a:r>
            <a:rPr lang="en-US" b="1"/>
            <a:t>World Bank </a:t>
          </a:r>
          <a:r>
            <a:rPr lang="en-US"/>
            <a:t>– global poverty</a:t>
          </a:r>
        </a:p>
      </dgm:t>
    </dgm:pt>
    <dgm:pt modelId="{F491EAF6-EAD7-47B7-83B6-17C687299587}" type="parTrans" cxnId="{72EC3F87-E14C-477A-877D-1AB305157C22}">
      <dgm:prSet/>
      <dgm:spPr/>
      <dgm:t>
        <a:bodyPr/>
        <a:lstStyle/>
        <a:p>
          <a:endParaRPr lang="en-US"/>
        </a:p>
      </dgm:t>
    </dgm:pt>
    <dgm:pt modelId="{56505971-F0DB-4765-B801-26B6E90618E5}" type="sibTrans" cxnId="{72EC3F87-E14C-477A-877D-1AB305157C22}">
      <dgm:prSet/>
      <dgm:spPr/>
      <dgm:t>
        <a:bodyPr/>
        <a:lstStyle/>
        <a:p>
          <a:endParaRPr lang="en-US"/>
        </a:p>
      </dgm:t>
    </dgm:pt>
    <dgm:pt modelId="{CEEDA504-8ABC-4D4C-B5F7-0D290A0569AF}" type="pres">
      <dgm:prSet presAssocID="{096AA3D4-F3F5-4C84-9234-4CB0DFBE353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92D027E-CDEF-404F-9B6E-B99F1AAFCB4B}" type="pres">
      <dgm:prSet presAssocID="{403AC212-191B-4604-9195-8B24E92847B2}" presName="hierRoot1" presStyleCnt="0"/>
      <dgm:spPr/>
    </dgm:pt>
    <dgm:pt modelId="{718D5879-0312-412A-829F-2B01ECBCF8FE}" type="pres">
      <dgm:prSet presAssocID="{403AC212-191B-4604-9195-8B24E92847B2}" presName="composite" presStyleCnt="0"/>
      <dgm:spPr/>
    </dgm:pt>
    <dgm:pt modelId="{85B78820-37F5-46B4-A7BA-67415711D105}" type="pres">
      <dgm:prSet presAssocID="{403AC212-191B-4604-9195-8B24E92847B2}" presName="background" presStyleLbl="node0" presStyleIdx="0" presStyleCnt="4"/>
      <dgm:spPr/>
    </dgm:pt>
    <dgm:pt modelId="{49139C95-E5D2-473E-81C9-165EEFFDD6E7}" type="pres">
      <dgm:prSet presAssocID="{403AC212-191B-4604-9195-8B24E92847B2}" presName="text" presStyleLbl="fgAcc0" presStyleIdx="0" presStyleCnt="4">
        <dgm:presLayoutVars>
          <dgm:chPref val="3"/>
        </dgm:presLayoutVars>
      </dgm:prSet>
      <dgm:spPr/>
    </dgm:pt>
    <dgm:pt modelId="{6BEE27C7-9B21-4584-923A-3BC83D90212C}" type="pres">
      <dgm:prSet presAssocID="{403AC212-191B-4604-9195-8B24E92847B2}" presName="hierChild2" presStyleCnt="0"/>
      <dgm:spPr/>
    </dgm:pt>
    <dgm:pt modelId="{1EA4DB34-C33B-4939-9FB7-C59C14DA49A8}" type="pres">
      <dgm:prSet presAssocID="{F59C1362-E0B1-4FFD-9D1F-6F5ECC1A687A}" presName="Name10" presStyleLbl="parChTrans1D2" presStyleIdx="0" presStyleCnt="2"/>
      <dgm:spPr/>
    </dgm:pt>
    <dgm:pt modelId="{9BB5D7E4-4A9D-4BAE-A4C4-5002A886AA2C}" type="pres">
      <dgm:prSet presAssocID="{F868F72C-E8CF-42DB-BD30-0082DFF980D4}" presName="hierRoot2" presStyleCnt="0"/>
      <dgm:spPr/>
    </dgm:pt>
    <dgm:pt modelId="{E8F10D41-2CD4-4A28-AA0F-EE1AFCD1DF11}" type="pres">
      <dgm:prSet presAssocID="{F868F72C-E8CF-42DB-BD30-0082DFF980D4}" presName="composite2" presStyleCnt="0"/>
      <dgm:spPr/>
    </dgm:pt>
    <dgm:pt modelId="{46358537-F1CA-4DF9-B3AF-4832DF8E9538}" type="pres">
      <dgm:prSet presAssocID="{F868F72C-E8CF-42DB-BD30-0082DFF980D4}" presName="background2" presStyleLbl="node2" presStyleIdx="0" presStyleCnt="2"/>
      <dgm:spPr/>
    </dgm:pt>
    <dgm:pt modelId="{F92B6155-A107-488A-A45C-F43FC2E3CC57}" type="pres">
      <dgm:prSet presAssocID="{F868F72C-E8CF-42DB-BD30-0082DFF980D4}" presName="text2" presStyleLbl="fgAcc2" presStyleIdx="0" presStyleCnt="2">
        <dgm:presLayoutVars>
          <dgm:chPref val="3"/>
        </dgm:presLayoutVars>
      </dgm:prSet>
      <dgm:spPr/>
    </dgm:pt>
    <dgm:pt modelId="{BA3F6A5F-A56F-4193-B101-A9C1ABFC7ACB}" type="pres">
      <dgm:prSet presAssocID="{F868F72C-E8CF-42DB-BD30-0082DFF980D4}" presName="hierChild3" presStyleCnt="0"/>
      <dgm:spPr/>
    </dgm:pt>
    <dgm:pt modelId="{2876878F-5034-4326-AA2E-1AD283790E34}" type="pres">
      <dgm:prSet presAssocID="{3F43E68C-66F4-403C-B546-7EF4EAE32241}" presName="Name10" presStyleLbl="parChTrans1D2" presStyleIdx="1" presStyleCnt="2"/>
      <dgm:spPr/>
    </dgm:pt>
    <dgm:pt modelId="{8A2212FA-AFC9-4FBE-A1B4-DAE525F8C91D}" type="pres">
      <dgm:prSet presAssocID="{060E6ABB-2AD3-4812-9557-D63EDC2B0878}" presName="hierRoot2" presStyleCnt="0"/>
      <dgm:spPr/>
    </dgm:pt>
    <dgm:pt modelId="{5DF7B770-AB5E-4B02-A3E5-CF80CFBA46E3}" type="pres">
      <dgm:prSet presAssocID="{060E6ABB-2AD3-4812-9557-D63EDC2B0878}" presName="composite2" presStyleCnt="0"/>
      <dgm:spPr/>
    </dgm:pt>
    <dgm:pt modelId="{C3FA0C5D-005D-46D5-98C6-7A3433E8228A}" type="pres">
      <dgm:prSet presAssocID="{060E6ABB-2AD3-4812-9557-D63EDC2B0878}" presName="background2" presStyleLbl="node2" presStyleIdx="1" presStyleCnt="2"/>
      <dgm:spPr/>
    </dgm:pt>
    <dgm:pt modelId="{BFBB6089-352F-4BD0-8803-43516675EBC2}" type="pres">
      <dgm:prSet presAssocID="{060E6ABB-2AD3-4812-9557-D63EDC2B0878}" presName="text2" presStyleLbl="fgAcc2" presStyleIdx="1" presStyleCnt="2">
        <dgm:presLayoutVars>
          <dgm:chPref val="3"/>
        </dgm:presLayoutVars>
      </dgm:prSet>
      <dgm:spPr/>
    </dgm:pt>
    <dgm:pt modelId="{28EE63E0-E13E-4953-A25A-1EFB5C2661CE}" type="pres">
      <dgm:prSet presAssocID="{060E6ABB-2AD3-4812-9557-D63EDC2B0878}" presName="hierChild3" presStyleCnt="0"/>
      <dgm:spPr/>
    </dgm:pt>
    <dgm:pt modelId="{DE3C36A7-4BEC-473E-A452-6100008C7D8A}" type="pres">
      <dgm:prSet presAssocID="{E87405BB-1DB2-496D-AFAB-EDB0332218A2}" presName="hierRoot1" presStyleCnt="0"/>
      <dgm:spPr/>
    </dgm:pt>
    <dgm:pt modelId="{41A5F93F-A16A-4C6A-8F7F-0EA900BAAFFE}" type="pres">
      <dgm:prSet presAssocID="{E87405BB-1DB2-496D-AFAB-EDB0332218A2}" presName="composite" presStyleCnt="0"/>
      <dgm:spPr/>
    </dgm:pt>
    <dgm:pt modelId="{D0F84EFB-B823-4828-93A5-C067C2280270}" type="pres">
      <dgm:prSet presAssocID="{E87405BB-1DB2-496D-AFAB-EDB0332218A2}" presName="background" presStyleLbl="node0" presStyleIdx="1" presStyleCnt="4"/>
      <dgm:spPr/>
    </dgm:pt>
    <dgm:pt modelId="{0BCCE888-AEB0-439E-9D37-8FA673F516E0}" type="pres">
      <dgm:prSet presAssocID="{E87405BB-1DB2-496D-AFAB-EDB0332218A2}" presName="text" presStyleLbl="fgAcc0" presStyleIdx="1" presStyleCnt="4">
        <dgm:presLayoutVars>
          <dgm:chPref val="3"/>
        </dgm:presLayoutVars>
      </dgm:prSet>
      <dgm:spPr/>
    </dgm:pt>
    <dgm:pt modelId="{5A319047-F9FB-4389-82C8-06016CB6E9B5}" type="pres">
      <dgm:prSet presAssocID="{E87405BB-1DB2-496D-AFAB-EDB0332218A2}" presName="hierChild2" presStyleCnt="0"/>
      <dgm:spPr/>
    </dgm:pt>
    <dgm:pt modelId="{3FCCE60E-80D0-4B88-B757-0A138C3AF56B}" type="pres">
      <dgm:prSet presAssocID="{4AA9A31A-BBF0-4BAA-9890-EBEACDB93DB8}" presName="hierRoot1" presStyleCnt="0"/>
      <dgm:spPr/>
    </dgm:pt>
    <dgm:pt modelId="{1A4745D3-635F-466F-AC4C-B5BF9F89E1CE}" type="pres">
      <dgm:prSet presAssocID="{4AA9A31A-BBF0-4BAA-9890-EBEACDB93DB8}" presName="composite" presStyleCnt="0"/>
      <dgm:spPr/>
    </dgm:pt>
    <dgm:pt modelId="{6E42E5B4-66AD-4B20-940F-A1027B9A3734}" type="pres">
      <dgm:prSet presAssocID="{4AA9A31A-BBF0-4BAA-9890-EBEACDB93DB8}" presName="background" presStyleLbl="node0" presStyleIdx="2" presStyleCnt="4"/>
      <dgm:spPr/>
    </dgm:pt>
    <dgm:pt modelId="{614BFF92-6346-4685-A67C-07499946A5EB}" type="pres">
      <dgm:prSet presAssocID="{4AA9A31A-BBF0-4BAA-9890-EBEACDB93DB8}" presName="text" presStyleLbl="fgAcc0" presStyleIdx="2" presStyleCnt="4">
        <dgm:presLayoutVars>
          <dgm:chPref val="3"/>
        </dgm:presLayoutVars>
      </dgm:prSet>
      <dgm:spPr/>
    </dgm:pt>
    <dgm:pt modelId="{B4FCEBA4-1A4B-4853-8380-4B5406B8D588}" type="pres">
      <dgm:prSet presAssocID="{4AA9A31A-BBF0-4BAA-9890-EBEACDB93DB8}" presName="hierChild2" presStyleCnt="0"/>
      <dgm:spPr/>
    </dgm:pt>
    <dgm:pt modelId="{0E8BCA6D-BCEC-4378-8280-2EF152AAEDC4}" type="pres">
      <dgm:prSet presAssocID="{076609EC-9E75-4C2B-AC9C-18ADEA772F6B}" presName="hierRoot1" presStyleCnt="0"/>
      <dgm:spPr/>
    </dgm:pt>
    <dgm:pt modelId="{9FCDD5AC-A2D7-44A7-BA98-50A490B7B37F}" type="pres">
      <dgm:prSet presAssocID="{076609EC-9E75-4C2B-AC9C-18ADEA772F6B}" presName="composite" presStyleCnt="0"/>
      <dgm:spPr/>
    </dgm:pt>
    <dgm:pt modelId="{BAB1D8EE-117A-4D26-B84A-390897D715E1}" type="pres">
      <dgm:prSet presAssocID="{076609EC-9E75-4C2B-AC9C-18ADEA772F6B}" presName="background" presStyleLbl="node0" presStyleIdx="3" presStyleCnt="4"/>
      <dgm:spPr/>
    </dgm:pt>
    <dgm:pt modelId="{8076F6A4-D775-4458-8199-1901FFE92DB8}" type="pres">
      <dgm:prSet presAssocID="{076609EC-9E75-4C2B-AC9C-18ADEA772F6B}" presName="text" presStyleLbl="fgAcc0" presStyleIdx="3" presStyleCnt="4">
        <dgm:presLayoutVars>
          <dgm:chPref val="3"/>
        </dgm:presLayoutVars>
      </dgm:prSet>
      <dgm:spPr/>
    </dgm:pt>
    <dgm:pt modelId="{BB64F9EE-04EA-4719-A998-ED29AB0E41B8}" type="pres">
      <dgm:prSet presAssocID="{076609EC-9E75-4C2B-AC9C-18ADEA772F6B}" presName="hierChild2" presStyleCnt="0"/>
      <dgm:spPr/>
    </dgm:pt>
  </dgm:ptLst>
  <dgm:cxnLst>
    <dgm:cxn modelId="{89793710-B6A4-4E11-8AB5-8AC7D97CD88F}" type="presOf" srcId="{403AC212-191B-4604-9195-8B24E92847B2}" destId="{49139C95-E5D2-473E-81C9-165EEFFDD6E7}" srcOrd="0" destOrd="0" presId="urn:microsoft.com/office/officeart/2005/8/layout/hierarchy1"/>
    <dgm:cxn modelId="{32C5F013-ADA8-461A-823B-91EA37A7D830}" type="presOf" srcId="{060E6ABB-2AD3-4812-9557-D63EDC2B0878}" destId="{BFBB6089-352F-4BD0-8803-43516675EBC2}" srcOrd="0" destOrd="0" presId="urn:microsoft.com/office/officeart/2005/8/layout/hierarchy1"/>
    <dgm:cxn modelId="{52512327-525C-49E1-96DC-DBC207357499}" type="presOf" srcId="{F59C1362-E0B1-4FFD-9D1F-6F5ECC1A687A}" destId="{1EA4DB34-C33B-4939-9FB7-C59C14DA49A8}" srcOrd="0" destOrd="0" presId="urn:microsoft.com/office/officeart/2005/8/layout/hierarchy1"/>
    <dgm:cxn modelId="{3C5B7A2A-1184-4279-A147-9E34C8A179E9}" type="presOf" srcId="{076609EC-9E75-4C2B-AC9C-18ADEA772F6B}" destId="{8076F6A4-D775-4458-8199-1901FFE92DB8}" srcOrd="0" destOrd="0" presId="urn:microsoft.com/office/officeart/2005/8/layout/hierarchy1"/>
    <dgm:cxn modelId="{0D34DE2E-CDD2-4BAF-A5A8-84735C909376}" srcId="{096AA3D4-F3F5-4C84-9234-4CB0DFBE3537}" destId="{4AA9A31A-BBF0-4BAA-9890-EBEACDB93DB8}" srcOrd="2" destOrd="0" parTransId="{F2D073AA-94CE-4375-8AF8-64A9F54667B1}" sibTransId="{CC24F4CD-A908-4507-91FF-3204183D2940}"/>
    <dgm:cxn modelId="{0BC9D26A-692F-4647-863D-CEF3A3996577}" type="presOf" srcId="{096AA3D4-F3F5-4C84-9234-4CB0DFBE3537}" destId="{CEEDA504-8ABC-4D4C-B5F7-0D290A0569AF}" srcOrd="0" destOrd="0" presId="urn:microsoft.com/office/officeart/2005/8/layout/hierarchy1"/>
    <dgm:cxn modelId="{1ED2D16E-6546-439A-A1B4-2264B407CE64}" type="presOf" srcId="{4AA9A31A-BBF0-4BAA-9890-EBEACDB93DB8}" destId="{614BFF92-6346-4685-A67C-07499946A5EB}" srcOrd="0" destOrd="0" presId="urn:microsoft.com/office/officeart/2005/8/layout/hierarchy1"/>
    <dgm:cxn modelId="{7D39E47A-C722-479A-A6B9-EE079FCF4CFD}" type="presOf" srcId="{F868F72C-E8CF-42DB-BD30-0082DFF980D4}" destId="{F92B6155-A107-488A-A45C-F43FC2E3CC57}" srcOrd="0" destOrd="0" presId="urn:microsoft.com/office/officeart/2005/8/layout/hierarchy1"/>
    <dgm:cxn modelId="{72EC3F87-E14C-477A-877D-1AB305157C22}" srcId="{096AA3D4-F3F5-4C84-9234-4CB0DFBE3537}" destId="{076609EC-9E75-4C2B-AC9C-18ADEA772F6B}" srcOrd="3" destOrd="0" parTransId="{F491EAF6-EAD7-47B7-83B6-17C687299587}" sibTransId="{56505971-F0DB-4765-B801-26B6E90618E5}"/>
    <dgm:cxn modelId="{7D5E588D-C5E3-4C40-8EC1-B762168C5946}" srcId="{403AC212-191B-4604-9195-8B24E92847B2}" destId="{F868F72C-E8CF-42DB-BD30-0082DFF980D4}" srcOrd="0" destOrd="0" parTransId="{F59C1362-E0B1-4FFD-9D1F-6F5ECC1A687A}" sibTransId="{CB2D0C7A-DB75-4748-BD57-49B872DAFEE2}"/>
    <dgm:cxn modelId="{76A7888D-432E-4A39-8AE0-3E5898885C5D}" srcId="{096AA3D4-F3F5-4C84-9234-4CB0DFBE3537}" destId="{403AC212-191B-4604-9195-8B24E92847B2}" srcOrd="0" destOrd="0" parTransId="{49B69356-E171-4EA4-82C6-EC75D384DB80}" sibTransId="{724EFD70-0D86-4D00-9B35-8208B7E2EDB0}"/>
    <dgm:cxn modelId="{31EF7E92-AE78-4B7E-B1AD-3D7DB6B688DC}" type="presOf" srcId="{E87405BB-1DB2-496D-AFAB-EDB0332218A2}" destId="{0BCCE888-AEB0-439E-9D37-8FA673F516E0}" srcOrd="0" destOrd="0" presId="urn:microsoft.com/office/officeart/2005/8/layout/hierarchy1"/>
    <dgm:cxn modelId="{66A517A9-130A-4282-A30E-CC0C7E64EA8F}" srcId="{096AA3D4-F3F5-4C84-9234-4CB0DFBE3537}" destId="{E87405BB-1DB2-496D-AFAB-EDB0332218A2}" srcOrd="1" destOrd="0" parTransId="{5053472B-3541-4657-8C01-84FBFFE868DC}" sibTransId="{28B2A4EE-5DA0-42E8-ADBD-1BA0AAFFE1E0}"/>
    <dgm:cxn modelId="{F9C8C0E1-6981-4C57-AD0D-55A68A0EDCC9}" srcId="{403AC212-191B-4604-9195-8B24E92847B2}" destId="{060E6ABB-2AD3-4812-9557-D63EDC2B0878}" srcOrd="1" destOrd="0" parTransId="{3F43E68C-66F4-403C-B546-7EF4EAE32241}" sibTransId="{0169CE3F-7F92-4F4D-A51E-F8AF7E52EEEC}"/>
    <dgm:cxn modelId="{2CC61FE6-DBF3-4102-831A-10C3D47515DC}" type="presOf" srcId="{3F43E68C-66F4-403C-B546-7EF4EAE32241}" destId="{2876878F-5034-4326-AA2E-1AD283790E34}" srcOrd="0" destOrd="0" presId="urn:microsoft.com/office/officeart/2005/8/layout/hierarchy1"/>
    <dgm:cxn modelId="{53376C67-BE51-4496-9E0D-B706E74DB8E7}" type="presParOf" srcId="{CEEDA504-8ABC-4D4C-B5F7-0D290A0569AF}" destId="{192D027E-CDEF-404F-9B6E-B99F1AAFCB4B}" srcOrd="0" destOrd="0" presId="urn:microsoft.com/office/officeart/2005/8/layout/hierarchy1"/>
    <dgm:cxn modelId="{BB2F12F1-1FEB-418D-9143-1661A65C71FC}" type="presParOf" srcId="{192D027E-CDEF-404F-9B6E-B99F1AAFCB4B}" destId="{718D5879-0312-412A-829F-2B01ECBCF8FE}" srcOrd="0" destOrd="0" presId="urn:microsoft.com/office/officeart/2005/8/layout/hierarchy1"/>
    <dgm:cxn modelId="{CB13DC37-60BF-495F-8617-D6AE3C392998}" type="presParOf" srcId="{718D5879-0312-412A-829F-2B01ECBCF8FE}" destId="{85B78820-37F5-46B4-A7BA-67415711D105}" srcOrd="0" destOrd="0" presId="urn:microsoft.com/office/officeart/2005/8/layout/hierarchy1"/>
    <dgm:cxn modelId="{8B2A91FE-5A81-47AE-9E9C-0BB8153D583F}" type="presParOf" srcId="{718D5879-0312-412A-829F-2B01ECBCF8FE}" destId="{49139C95-E5D2-473E-81C9-165EEFFDD6E7}" srcOrd="1" destOrd="0" presId="urn:microsoft.com/office/officeart/2005/8/layout/hierarchy1"/>
    <dgm:cxn modelId="{0D16D9A9-E832-49A7-9BC5-46B783B20DF8}" type="presParOf" srcId="{192D027E-CDEF-404F-9B6E-B99F1AAFCB4B}" destId="{6BEE27C7-9B21-4584-923A-3BC83D90212C}" srcOrd="1" destOrd="0" presId="urn:microsoft.com/office/officeart/2005/8/layout/hierarchy1"/>
    <dgm:cxn modelId="{A6EBB615-CA56-4AC7-AD79-AA2FFDC0FF1E}" type="presParOf" srcId="{6BEE27C7-9B21-4584-923A-3BC83D90212C}" destId="{1EA4DB34-C33B-4939-9FB7-C59C14DA49A8}" srcOrd="0" destOrd="0" presId="urn:microsoft.com/office/officeart/2005/8/layout/hierarchy1"/>
    <dgm:cxn modelId="{0CEF19DB-E62D-4A36-B026-670FE37785B8}" type="presParOf" srcId="{6BEE27C7-9B21-4584-923A-3BC83D90212C}" destId="{9BB5D7E4-4A9D-4BAE-A4C4-5002A886AA2C}" srcOrd="1" destOrd="0" presId="urn:microsoft.com/office/officeart/2005/8/layout/hierarchy1"/>
    <dgm:cxn modelId="{11BF34C2-898C-4A89-9A55-66C13B260A80}" type="presParOf" srcId="{9BB5D7E4-4A9D-4BAE-A4C4-5002A886AA2C}" destId="{E8F10D41-2CD4-4A28-AA0F-EE1AFCD1DF11}" srcOrd="0" destOrd="0" presId="urn:microsoft.com/office/officeart/2005/8/layout/hierarchy1"/>
    <dgm:cxn modelId="{FE68F6BE-D71F-4AC0-9DDB-A3CB050EA9FC}" type="presParOf" srcId="{E8F10D41-2CD4-4A28-AA0F-EE1AFCD1DF11}" destId="{46358537-F1CA-4DF9-B3AF-4832DF8E9538}" srcOrd="0" destOrd="0" presId="urn:microsoft.com/office/officeart/2005/8/layout/hierarchy1"/>
    <dgm:cxn modelId="{14BE598B-ED7C-4706-A070-C84DBEBBF9B2}" type="presParOf" srcId="{E8F10D41-2CD4-4A28-AA0F-EE1AFCD1DF11}" destId="{F92B6155-A107-488A-A45C-F43FC2E3CC57}" srcOrd="1" destOrd="0" presId="urn:microsoft.com/office/officeart/2005/8/layout/hierarchy1"/>
    <dgm:cxn modelId="{DFBEA600-B670-4533-9218-CA69540BF083}" type="presParOf" srcId="{9BB5D7E4-4A9D-4BAE-A4C4-5002A886AA2C}" destId="{BA3F6A5F-A56F-4193-B101-A9C1ABFC7ACB}" srcOrd="1" destOrd="0" presId="urn:microsoft.com/office/officeart/2005/8/layout/hierarchy1"/>
    <dgm:cxn modelId="{08376642-BC47-47C9-903F-1E8B70597F97}" type="presParOf" srcId="{6BEE27C7-9B21-4584-923A-3BC83D90212C}" destId="{2876878F-5034-4326-AA2E-1AD283790E34}" srcOrd="2" destOrd="0" presId="urn:microsoft.com/office/officeart/2005/8/layout/hierarchy1"/>
    <dgm:cxn modelId="{0C7CDE2C-4160-48D6-8EF6-98A2943C4546}" type="presParOf" srcId="{6BEE27C7-9B21-4584-923A-3BC83D90212C}" destId="{8A2212FA-AFC9-4FBE-A1B4-DAE525F8C91D}" srcOrd="3" destOrd="0" presId="urn:microsoft.com/office/officeart/2005/8/layout/hierarchy1"/>
    <dgm:cxn modelId="{15B7FB19-BFA0-44E7-99AE-ACE6C0BF6F26}" type="presParOf" srcId="{8A2212FA-AFC9-4FBE-A1B4-DAE525F8C91D}" destId="{5DF7B770-AB5E-4B02-A3E5-CF80CFBA46E3}" srcOrd="0" destOrd="0" presId="urn:microsoft.com/office/officeart/2005/8/layout/hierarchy1"/>
    <dgm:cxn modelId="{26B2CDCC-88D9-4AB3-8ADF-BFE97B5808DE}" type="presParOf" srcId="{5DF7B770-AB5E-4B02-A3E5-CF80CFBA46E3}" destId="{C3FA0C5D-005D-46D5-98C6-7A3433E8228A}" srcOrd="0" destOrd="0" presId="urn:microsoft.com/office/officeart/2005/8/layout/hierarchy1"/>
    <dgm:cxn modelId="{0F01E4CD-C0D6-485B-A8CC-B024A8A61CCD}" type="presParOf" srcId="{5DF7B770-AB5E-4B02-A3E5-CF80CFBA46E3}" destId="{BFBB6089-352F-4BD0-8803-43516675EBC2}" srcOrd="1" destOrd="0" presId="urn:microsoft.com/office/officeart/2005/8/layout/hierarchy1"/>
    <dgm:cxn modelId="{1A759699-6FF5-46D4-B24F-4C7752AD7832}" type="presParOf" srcId="{8A2212FA-AFC9-4FBE-A1B4-DAE525F8C91D}" destId="{28EE63E0-E13E-4953-A25A-1EFB5C2661CE}" srcOrd="1" destOrd="0" presId="urn:microsoft.com/office/officeart/2005/8/layout/hierarchy1"/>
    <dgm:cxn modelId="{E40ABB55-71AC-483A-9DFF-1EAA0EF34C3B}" type="presParOf" srcId="{CEEDA504-8ABC-4D4C-B5F7-0D290A0569AF}" destId="{DE3C36A7-4BEC-473E-A452-6100008C7D8A}" srcOrd="1" destOrd="0" presId="urn:microsoft.com/office/officeart/2005/8/layout/hierarchy1"/>
    <dgm:cxn modelId="{B278AECC-2647-4CBE-B284-A12F205844EF}" type="presParOf" srcId="{DE3C36A7-4BEC-473E-A452-6100008C7D8A}" destId="{41A5F93F-A16A-4C6A-8F7F-0EA900BAAFFE}" srcOrd="0" destOrd="0" presId="urn:microsoft.com/office/officeart/2005/8/layout/hierarchy1"/>
    <dgm:cxn modelId="{4A6D3FA9-DD2C-471F-8D16-247BC6CA6F4A}" type="presParOf" srcId="{41A5F93F-A16A-4C6A-8F7F-0EA900BAAFFE}" destId="{D0F84EFB-B823-4828-93A5-C067C2280270}" srcOrd="0" destOrd="0" presId="urn:microsoft.com/office/officeart/2005/8/layout/hierarchy1"/>
    <dgm:cxn modelId="{6E4A4E7F-DE71-4FCA-8575-E6B79C0DA454}" type="presParOf" srcId="{41A5F93F-A16A-4C6A-8F7F-0EA900BAAFFE}" destId="{0BCCE888-AEB0-439E-9D37-8FA673F516E0}" srcOrd="1" destOrd="0" presId="urn:microsoft.com/office/officeart/2005/8/layout/hierarchy1"/>
    <dgm:cxn modelId="{CBC9B00F-A687-4114-8C37-3D8DB4A7D82E}" type="presParOf" srcId="{DE3C36A7-4BEC-473E-A452-6100008C7D8A}" destId="{5A319047-F9FB-4389-82C8-06016CB6E9B5}" srcOrd="1" destOrd="0" presId="urn:microsoft.com/office/officeart/2005/8/layout/hierarchy1"/>
    <dgm:cxn modelId="{EA25EC1B-086C-41CC-BC5A-73A4E1E4851F}" type="presParOf" srcId="{CEEDA504-8ABC-4D4C-B5F7-0D290A0569AF}" destId="{3FCCE60E-80D0-4B88-B757-0A138C3AF56B}" srcOrd="2" destOrd="0" presId="urn:microsoft.com/office/officeart/2005/8/layout/hierarchy1"/>
    <dgm:cxn modelId="{7D5FD01F-E3BF-48F9-B3C8-D973CC94B956}" type="presParOf" srcId="{3FCCE60E-80D0-4B88-B757-0A138C3AF56B}" destId="{1A4745D3-635F-466F-AC4C-B5BF9F89E1CE}" srcOrd="0" destOrd="0" presId="urn:microsoft.com/office/officeart/2005/8/layout/hierarchy1"/>
    <dgm:cxn modelId="{9301E6A4-1111-4725-AD5D-9B86163C4591}" type="presParOf" srcId="{1A4745D3-635F-466F-AC4C-B5BF9F89E1CE}" destId="{6E42E5B4-66AD-4B20-940F-A1027B9A3734}" srcOrd="0" destOrd="0" presId="urn:microsoft.com/office/officeart/2005/8/layout/hierarchy1"/>
    <dgm:cxn modelId="{44007A26-89F9-4FE1-A5D4-25CA123B24F8}" type="presParOf" srcId="{1A4745D3-635F-466F-AC4C-B5BF9F89E1CE}" destId="{614BFF92-6346-4685-A67C-07499946A5EB}" srcOrd="1" destOrd="0" presId="urn:microsoft.com/office/officeart/2005/8/layout/hierarchy1"/>
    <dgm:cxn modelId="{BE11D535-48E4-4852-84CB-510FEBFA99C4}" type="presParOf" srcId="{3FCCE60E-80D0-4B88-B757-0A138C3AF56B}" destId="{B4FCEBA4-1A4B-4853-8380-4B5406B8D588}" srcOrd="1" destOrd="0" presId="urn:microsoft.com/office/officeart/2005/8/layout/hierarchy1"/>
    <dgm:cxn modelId="{6F400856-0DFD-49B8-BA80-9F9125D2C87B}" type="presParOf" srcId="{CEEDA504-8ABC-4D4C-B5F7-0D290A0569AF}" destId="{0E8BCA6D-BCEC-4378-8280-2EF152AAEDC4}" srcOrd="3" destOrd="0" presId="urn:microsoft.com/office/officeart/2005/8/layout/hierarchy1"/>
    <dgm:cxn modelId="{328EDED3-5542-4CB9-A405-AF0CBDB17B14}" type="presParOf" srcId="{0E8BCA6D-BCEC-4378-8280-2EF152AAEDC4}" destId="{9FCDD5AC-A2D7-44A7-BA98-50A490B7B37F}" srcOrd="0" destOrd="0" presId="urn:microsoft.com/office/officeart/2005/8/layout/hierarchy1"/>
    <dgm:cxn modelId="{143161DA-6777-4B62-9817-2B8E49A461F0}" type="presParOf" srcId="{9FCDD5AC-A2D7-44A7-BA98-50A490B7B37F}" destId="{BAB1D8EE-117A-4D26-B84A-390897D715E1}" srcOrd="0" destOrd="0" presId="urn:microsoft.com/office/officeart/2005/8/layout/hierarchy1"/>
    <dgm:cxn modelId="{00857BDA-8FF0-4703-9FBC-015EA14D514A}" type="presParOf" srcId="{9FCDD5AC-A2D7-44A7-BA98-50A490B7B37F}" destId="{8076F6A4-D775-4458-8199-1901FFE92DB8}" srcOrd="1" destOrd="0" presId="urn:microsoft.com/office/officeart/2005/8/layout/hierarchy1"/>
    <dgm:cxn modelId="{323C9ACB-1ADC-4ED7-80FE-2886349098B1}" type="presParOf" srcId="{0E8BCA6D-BCEC-4378-8280-2EF152AAEDC4}" destId="{BB64F9EE-04EA-4719-A998-ED29AB0E41B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76878F-5034-4326-AA2E-1AD283790E34}">
      <dsp:nvSpPr>
        <dsp:cNvPr id="0" name=""/>
        <dsp:cNvSpPr/>
      </dsp:nvSpPr>
      <dsp:spPr>
        <a:xfrm>
          <a:off x="2170126" y="1789168"/>
          <a:ext cx="1191733" cy="567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6500"/>
              </a:lnTo>
              <a:lnTo>
                <a:pt x="1191733" y="386500"/>
              </a:lnTo>
              <a:lnTo>
                <a:pt x="1191733" y="567156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A4DB34-C33B-4939-9FB7-C59C14DA49A8}">
      <dsp:nvSpPr>
        <dsp:cNvPr id="0" name=""/>
        <dsp:cNvSpPr/>
      </dsp:nvSpPr>
      <dsp:spPr>
        <a:xfrm>
          <a:off x="978392" y="1789168"/>
          <a:ext cx="1191733" cy="567156"/>
        </a:xfrm>
        <a:custGeom>
          <a:avLst/>
          <a:gdLst/>
          <a:ahLst/>
          <a:cxnLst/>
          <a:rect l="0" t="0" r="0" b="0"/>
          <a:pathLst>
            <a:path>
              <a:moveTo>
                <a:pt x="1191733" y="0"/>
              </a:moveTo>
              <a:lnTo>
                <a:pt x="1191733" y="386500"/>
              </a:lnTo>
              <a:lnTo>
                <a:pt x="0" y="386500"/>
              </a:lnTo>
              <a:lnTo>
                <a:pt x="0" y="567156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78820-37F5-46B4-A7BA-67415711D105}">
      <dsp:nvSpPr>
        <dsp:cNvPr id="0" name=""/>
        <dsp:cNvSpPr/>
      </dsp:nvSpPr>
      <dsp:spPr>
        <a:xfrm>
          <a:off x="1195071" y="550848"/>
          <a:ext cx="1950109" cy="123831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139C95-E5D2-473E-81C9-165EEFFDD6E7}">
      <dsp:nvSpPr>
        <dsp:cNvPr id="0" name=""/>
        <dsp:cNvSpPr/>
      </dsp:nvSpPr>
      <dsp:spPr>
        <a:xfrm>
          <a:off x="1411750" y="756693"/>
          <a:ext cx="1950109" cy="123831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Census Bureau </a:t>
          </a:r>
          <a:r>
            <a:rPr lang="en-US" sz="1900" kern="1200"/>
            <a:t>– domestic poverty</a:t>
          </a:r>
        </a:p>
      </dsp:txBody>
      <dsp:txXfrm>
        <a:off x="1448019" y="792962"/>
        <a:ext cx="1877571" cy="1165781"/>
      </dsp:txXfrm>
    </dsp:sp>
    <dsp:sp modelId="{46358537-F1CA-4DF9-B3AF-4832DF8E9538}">
      <dsp:nvSpPr>
        <dsp:cNvPr id="0" name=""/>
        <dsp:cNvSpPr/>
      </dsp:nvSpPr>
      <dsp:spPr>
        <a:xfrm>
          <a:off x="3337" y="2356325"/>
          <a:ext cx="1950109" cy="123831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2B6155-A107-488A-A45C-F43FC2E3CC57}">
      <dsp:nvSpPr>
        <dsp:cNvPr id="0" name=""/>
        <dsp:cNvSpPr/>
      </dsp:nvSpPr>
      <dsp:spPr>
        <a:xfrm>
          <a:off x="220016" y="2562169"/>
          <a:ext cx="1950109" cy="123831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Current Population Survey</a:t>
          </a:r>
        </a:p>
      </dsp:txBody>
      <dsp:txXfrm>
        <a:off x="256285" y="2598438"/>
        <a:ext cx="1877571" cy="1165781"/>
      </dsp:txXfrm>
    </dsp:sp>
    <dsp:sp modelId="{C3FA0C5D-005D-46D5-98C6-7A3433E8228A}">
      <dsp:nvSpPr>
        <dsp:cNvPr id="0" name=""/>
        <dsp:cNvSpPr/>
      </dsp:nvSpPr>
      <dsp:spPr>
        <a:xfrm>
          <a:off x="2386805" y="2356325"/>
          <a:ext cx="1950109" cy="123831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BB6089-352F-4BD0-8803-43516675EBC2}">
      <dsp:nvSpPr>
        <dsp:cNvPr id="0" name=""/>
        <dsp:cNvSpPr/>
      </dsp:nvSpPr>
      <dsp:spPr>
        <a:xfrm>
          <a:off x="2603483" y="2562169"/>
          <a:ext cx="1950109" cy="123831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American Community Survey</a:t>
          </a:r>
        </a:p>
      </dsp:txBody>
      <dsp:txXfrm>
        <a:off x="2639752" y="2598438"/>
        <a:ext cx="1877571" cy="1165781"/>
      </dsp:txXfrm>
    </dsp:sp>
    <dsp:sp modelId="{D0F84EFB-B823-4828-93A5-C067C2280270}">
      <dsp:nvSpPr>
        <dsp:cNvPr id="0" name=""/>
        <dsp:cNvSpPr/>
      </dsp:nvSpPr>
      <dsp:spPr>
        <a:xfrm>
          <a:off x="3578538" y="550848"/>
          <a:ext cx="1950109" cy="123831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CCE888-AEB0-439E-9D37-8FA673F516E0}">
      <dsp:nvSpPr>
        <dsp:cNvPr id="0" name=""/>
        <dsp:cNvSpPr/>
      </dsp:nvSpPr>
      <dsp:spPr>
        <a:xfrm>
          <a:off x="3795217" y="756693"/>
          <a:ext cx="1950109" cy="123831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USDA</a:t>
          </a:r>
          <a:r>
            <a:rPr lang="en-US" sz="1900" kern="1200"/>
            <a:t>, State of Food Security – domestic hunger</a:t>
          </a:r>
        </a:p>
      </dsp:txBody>
      <dsp:txXfrm>
        <a:off x="3831486" y="792962"/>
        <a:ext cx="1877571" cy="1165781"/>
      </dsp:txXfrm>
    </dsp:sp>
    <dsp:sp modelId="{6E42E5B4-66AD-4B20-940F-A1027B9A3734}">
      <dsp:nvSpPr>
        <dsp:cNvPr id="0" name=""/>
        <dsp:cNvSpPr/>
      </dsp:nvSpPr>
      <dsp:spPr>
        <a:xfrm>
          <a:off x="5962006" y="550848"/>
          <a:ext cx="1950109" cy="123831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4BFF92-6346-4685-A67C-07499946A5EB}">
      <dsp:nvSpPr>
        <dsp:cNvPr id="0" name=""/>
        <dsp:cNvSpPr/>
      </dsp:nvSpPr>
      <dsp:spPr>
        <a:xfrm>
          <a:off x="6178685" y="756693"/>
          <a:ext cx="1950109" cy="123831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FAO</a:t>
          </a:r>
          <a:r>
            <a:rPr lang="en-US" sz="1900" kern="1200"/>
            <a:t> – global food security</a:t>
          </a:r>
        </a:p>
      </dsp:txBody>
      <dsp:txXfrm>
        <a:off x="6214954" y="792962"/>
        <a:ext cx="1877571" cy="1165781"/>
      </dsp:txXfrm>
    </dsp:sp>
    <dsp:sp modelId="{BAB1D8EE-117A-4D26-B84A-390897D715E1}">
      <dsp:nvSpPr>
        <dsp:cNvPr id="0" name=""/>
        <dsp:cNvSpPr/>
      </dsp:nvSpPr>
      <dsp:spPr>
        <a:xfrm>
          <a:off x="8345473" y="550848"/>
          <a:ext cx="1950109" cy="123831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76F6A4-D775-4458-8199-1901FFE92DB8}">
      <dsp:nvSpPr>
        <dsp:cNvPr id="0" name=""/>
        <dsp:cNvSpPr/>
      </dsp:nvSpPr>
      <dsp:spPr>
        <a:xfrm>
          <a:off x="8562152" y="756693"/>
          <a:ext cx="1950109" cy="123831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World Bank </a:t>
          </a:r>
          <a:r>
            <a:rPr lang="en-US" sz="1900" kern="1200"/>
            <a:t>– global poverty</a:t>
          </a:r>
        </a:p>
      </dsp:txBody>
      <dsp:txXfrm>
        <a:off x="8598421" y="792962"/>
        <a:ext cx="1877571" cy="11657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BD964-FBAF-40C3-BC78-FE435974424E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0BB64C-0EA2-4410-A7CA-4F0385594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375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770C3A-02B8-4C5F-BE0C-D077A51681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7327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Prevalence in undernourishment is traditional measure – food supply, consumption, and energy needs by country; prevalence of severe food insecurity is based on interviews with adults</a:t>
            </a:r>
          </a:p>
          <a:p>
            <a:r>
              <a:rPr lang="en-US" dirty="0" err="1"/>
              <a:t>PoU</a:t>
            </a:r>
            <a:r>
              <a:rPr lang="en-US" dirty="0"/>
              <a:t> maps to SDG 2.1.1 - hunger</a:t>
            </a:r>
          </a:p>
          <a:p>
            <a:r>
              <a:rPr lang="en-US" dirty="0"/>
              <a:t>Food Security maps to SDG 2.1.2 – access to food for all</a:t>
            </a:r>
          </a:p>
          <a:p>
            <a:r>
              <a:rPr lang="en-US" dirty="0"/>
              <a:t>Source: FAO, SOFI 2020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9EA58B-7D63-4705-9B55-BC35915A147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58186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Source: FAO, SOFI 2020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770C3A-02B8-4C5F-BE0C-D077A51681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88666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Source: FAO, SOFI 2020 and World Bank 2020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69B40E-3BBB-47E3-9840-DF1AFDE403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32840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Source: FAO and WFP Hot Spot Report, Oct 2020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770C3A-02B8-4C5F-BE0C-D077A51681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91428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Sources:</a:t>
            </a:r>
          </a:p>
          <a:p>
            <a:r>
              <a:rPr lang="en-US" dirty="0"/>
              <a:t>4.4% - FAO/WFP Hot Spot Report, Oct 2020</a:t>
            </a:r>
          </a:p>
          <a:p>
            <a:r>
              <a:rPr lang="en-US" dirty="0"/>
              <a:t>Lost wages and remittances – FAO Food Crisis Report, Sept 2020 update</a:t>
            </a:r>
          </a:p>
          <a:p>
            <a:r>
              <a:rPr lang="en-US" dirty="0"/>
              <a:t>Informal work includes waste collection, construction, street vendors, domestic workers</a:t>
            </a:r>
          </a:p>
          <a:p>
            <a:endParaRPr lang="en-US" dirty="0"/>
          </a:p>
          <a:p>
            <a:r>
              <a:rPr lang="en-US" dirty="0"/>
              <a:t>Women – World Bank, 2020</a:t>
            </a:r>
          </a:p>
          <a:p>
            <a:endParaRPr lang="en-US" dirty="0"/>
          </a:p>
          <a:p>
            <a:r>
              <a:rPr lang="en-US" dirty="0"/>
              <a:t>WFP quote – COVID-19: Potential Impact on the World’s Poorest People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770C3A-02B8-4C5F-BE0C-D077A51681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29183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Source: World Bank, Poverty and Shared Prosperity, 2020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770C3A-02B8-4C5F-BE0C-D077A516819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1646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Source: WFP, announced alongside April 2020 GRFC – no published analysis for this number</a:t>
            </a:r>
          </a:p>
          <a:p>
            <a:r>
              <a:rPr lang="en-US" dirty="0"/>
              <a:t>Source: FAO, SOFI 2020 – based on 4.9% contraction and 5.4% growth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770C3A-02B8-4C5F-BE0C-D077A51681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37861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Projections are based on TRIM3 model (Census CPS data)</a:t>
            </a:r>
          </a:p>
          <a:p>
            <a:endParaRPr lang="en-US" dirty="0"/>
          </a:p>
          <a:p>
            <a:r>
              <a:rPr lang="en-US" dirty="0"/>
              <a:t>SOURCE: US Dept of Health and Human Services, Oct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770C3A-02B8-4C5F-BE0C-D077A51681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0273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Source: FRAC, Sept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770C3A-02B8-4C5F-BE0C-D077A51681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97164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SOURCE: FRAC, Sept 2020; U of Arkansas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770C3A-02B8-4C5F-BE0C-D077A51681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213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0CBB1A-70FE-4EEB-BB07-8666DE4C7F7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8529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Three times the cost of a minimum food diet in 1963, adjusted for prices by the Consumer Price Index</a:t>
            </a:r>
          </a:p>
          <a:p>
            <a:r>
              <a:rPr lang="en-US" dirty="0"/>
              <a:t>Source: Census Bureau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9EA58B-7D63-4705-9B55-BC35915A147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08946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Source: Census, Income and Poverty 2019 (CPS ASEC)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FB7838-21D8-4B04-9EC6-867E163BF7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42240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Source: Census, Income and Poverty 2019 (CPS ASEC)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770C3A-02B8-4C5F-BE0C-D077A51681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4094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Source: Census, SPM 2019</a:t>
            </a:r>
          </a:p>
          <a:p>
            <a:r>
              <a:rPr lang="en-US" dirty="0"/>
              <a:t>CHECKED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FB7838-21D8-4B04-9EC6-867E163BF7A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909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Source: USDA, Food Security in US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770C3A-02B8-4C5F-BE0C-D077A51681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91875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Source: USDA, Food Security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770C3A-02B8-4C5F-BE0C-D077A51681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96162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Source: World Bank, Reversals of Fortune: Poverty and Shared Prosperity Report,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770C3A-02B8-4C5F-BE0C-D077A51681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531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8F628-C83E-4B86-8B31-5E1F11FDB2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17D1BD-86FF-413B-8F03-0B632FC7E3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13CD3F-3A0C-46E1-9929-7600833C0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612D5-4AC7-4DB7-9BB6-650DF6C386C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81F991-8BC9-4651-887B-1D7B78F79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2E6FE4-55B3-43A8-B284-9E026CF9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480F-F8E0-4AF0-8DE9-E737FCA9B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832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F1B0C-2D0D-4E1D-A2B4-AA0F3C5FD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7D404D-6E30-4F69-A823-369B802346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CC53D-D468-415C-9F1E-BE7762FA8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612D5-4AC7-4DB7-9BB6-650DF6C386C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0C54A-7916-451F-A059-D30E525E7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AA334-C7F0-4226-A55C-EE34A3A73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480F-F8E0-4AF0-8DE9-E737FCA9B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10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E40BF3-E4CC-4DA6-BDC8-BA339F4DD1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3BDE81-89AC-4A38-A5D4-826EC24B87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8CB666-A563-4812-BDEA-31F05B8C4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612D5-4AC7-4DB7-9BB6-650DF6C386C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2A879-2B14-4B09-81CD-F66127EDD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ACD91-DC7C-4E96-BE1E-011485917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480F-F8E0-4AF0-8DE9-E737FCA9B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914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660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1330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5143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C73-F065-42F5-A9F2-D90B2E42A0B3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7038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702-9B29-41CC-9BCC-3DF8A0D379FE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1858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3614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65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FE2-83B7-4B0A-B9D3-AB28331082B3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563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53769-4455-471B-8BF9-7284EE659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C6E83-E00A-4057-A7D9-9E9807984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10C58-A951-469E-98DB-0E51C9958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612D5-4AC7-4DB7-9BB6-650DF6C386C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2191D8-394E-4858-8002-B1B48923D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E3DC0A-A632-4FE7-A02B-5C51B25C8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480F-F8E0-4AF0-8DE9-E737FCA9B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799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5130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D2AC3-6A0B-4169-B1EA-E3AE8B351BDD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7515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B9363-8B87-41B7-9F8E-64519CBB8F34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2799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5746-5284-4951-9F37-7AE924EDBCB7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5423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98B29-7265-4A65-A2A4-6703C057B7C1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4159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826509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765956"/>
      </p:ext>
    </p:extLst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1211-4E0C-4AB3-B04F-585959BDAFE8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2132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ECAF-D3BE-4069-9C78-642ECCD01477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0687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189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5C378-51CA-4285-A310-C81CD727A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231C39-DDD0-4484-AC5B-224A2C46BA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9CE1DA-B51F-46E5-A9E4-5D4417E32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612D5-4AC7-4DB7-9BB6-650DF6C386C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F4458-A48B-4B3C-839C-6657845A0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E739EF-28A6-454A-8CC7-BBC89A6B9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480F-F8E0-4AF0-8DE9-E737FCA9B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0014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4516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601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C73-F065-42F5-A9F2-D90B2E42A0B3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3546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702-9B29-41CC-9BCC-3DF8A0D379FE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609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21824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10808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FE2-83B7-4B0A-B9D3-AB28331082B3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36119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5130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D2AC3-6A0B-4169-B1EA-E3AE8B351BDD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01430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B9363-8B87-41B7-9F8E-64519CBB8F34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862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9E859-1D78-42B7-A045-D153860DF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BA7C7-613D-4BB0-BB3D-F5B98E6CE3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80B717-104F-485F-BD72-7A89241ED0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A424CC-B700-436A-8935-C4193DEC4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612D5-4AC7-4DB7-9BB6-650DF6C386C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C112DE-720C-41D6-80E8-9978B41ED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360279-0D92-4F30-BEE2-2FCC3D048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480F-F8E0-4AF0-8DE9-E737FCA9B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29187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5746-5284-4951-9F37-7AE924EDBCB7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2009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98B29-7265-4A65-A2A4-6703C057B7C1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37836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331171"/>
      </p:ext>
    </p:extLst>
  </p:cSld>
  <p:clrMapOvr>
    <a:masterClrMapping/>
  </p:clrMapOvr>
  <p:hf sldNum="0"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416142"/>
      </p:ext>
    </p:extLst>
  </p:cSld>
  <p:clrMapOvr>
    <a:masterClrMapping/>
  </p:clrMapOvr>
  <p:hf sldNum="0" hdr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1211-4E0C-4AB3-B04F-585959BDAFE8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63426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ECAF-D3BE-4069-9C78-642ECCD01477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66356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74253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68367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74540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C73-F065-42F5-A9F2-D90B2E42A0B3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659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E13A6-8C52-4742-9471-8F69F4F5B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107013-01EE-4D00-87D0-E76D4CD32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51AB97-57A7-45DC-A036-60D94DF65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BF09FB-345E-4D41-B309-49A0E5E4B4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68C42C-5848-40EC-A311-43F4C0F09E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21D85C-7362-45DE-B789-36FE1E891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612D5-4AC7-4DB7-9BB6-650DF6C386C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EAEAB9-6E2E-4F8C-B812-82BA1A059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FCDF03-096F-4CAF-B091-CB68B8F0B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480F-F8E0-4AF0-8DE9-E737FCA9B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17673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702-9B29-41CC-9BCC-3DF8A0D379FE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45088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5407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5565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FE2-83B7-4B0A-B9D3-AB28331082B3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90006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00005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D2AC3-6A0B-4169-B1EA-E3AE8B351BDD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34331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B9363-8B87-41B7-9F8E-64519CBB8F34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79621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5746-5284-4951-9F37-7AE924EDBCB7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49138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98B29-7265-4A65-A2A4-6703C057B7C1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66047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68748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8DA92-1A8D-493C-861B-116B427A9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F8547A-41C3-441E-9056-56349C594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612D5-4AC7-4DB7-9BB6-650DF6C386C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29B22B-137E-42E8-B5A3-8878F6266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00C707-CF8F-486F-AEEB-BD072B083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480F-F8E0-4AF0-8DE9-E737FCA9B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32923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987240"/>
      </p:ext>
    </p:extLst>
  </p:cSld>
  <p:clrMapOvr>
    <a:masterClrMapping/>
  </p:clrMapOvr>
  <p:hf sldNum="0" hdr="0" ftr="0" dt="0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1211-4E0C-4AB3-B04F-585959BDAFE8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1521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ECAF-D3BE-4069-9C78-642ECCD01477}" type="datetimeFigureOut">
              <a:rPr lang="en-US" smtClean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367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5AE8EC-1EB8-44B3-8346-86C81DA90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612D5-4AC7-4DB7-9BB6-650DF6C386C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7149E3-C462-4EDB-89A8-97CADA611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D12A09-4F1F-4A49-B42A-0C34DBB71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480F-F8E0-4AF0-8DE9-E737FCA9B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84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8DBBF-F98A-402B-8D85-6FC173C79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2FE9A-AF6B-4140-A8DE-BCBBE4AD5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A90B7B-9BAA-4AE1-908C-7F9D01F817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C303D8-730D-4D1E-8FEF-4830FDEB9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612D5-4AC7-4DB7-9BB6-650DF6C386C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D01278-002F-434E-A4F1-5D8E8BE4F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E33E17-1353-4503-983D-4A4FEA15F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480F-F8E0-4AF0-8DE9-E737FCA9B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842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7FD77-B85D-4482-A858-B316D30E9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005CD2-E34B-4F82-81A5-6E390FE2E7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1DFA92-C3F5-48F1-B44A-CC299707C9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0DD7F3-B836-42EA-ABE0-BD510CC22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612D5-4AC7-4DB7-9BB6-650DF6C386C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C1C180-1BBE-4BAC-B84D-35DD286B1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C5DDD6-92F9-4E8D-A6FD-7D5674039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480F-F8E0-4AF0-8DE9-E737FCA9B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34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slideLayout" Target="../slideLayouts/slideLayout58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17" Type="http://schemas.openxmlformats.org/officeDocument/2006/relationships/slideLayout" Target="../slideLayouts/slideLayout62.xml"/><Relationship Id="rId2" Type="http://schemas.openxmlformats.org/officeDocument/2006/relationships/slideLayout" Target="../slideLayouts/slideLayout47.xml"/><Relationship Id="rId16" Type="http://schemas.openxmlformats.org/officeDocument/2006/relationships/slideLayout" Target="../slideLayouts/slideLayout61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slideLayout" Target="../slideLayouts/slideLayout5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3000"/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8650FE-BFF8-4D8B-A140-249D0805D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257E71-FF0C-4FD6-A9E5-4FFC85F5FD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60B135-E90C-4F52-A8E8-2FB7FEBDE0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612D5-4AC7-4DB7-9BB6-650DF6C386C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E070FE-22A3-4179-91FA-286BDA6261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A73EE-3CEC-419F-9DDF-850A488CC4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E480F-F8E0-4AF0-8DE9-E737FCA9B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0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43000"/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95612D5-4AC7-4DB7-9BB6-650DF6C386C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0BE480F-F8E0-4AF0-8DE9-E737FCA9B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72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95612D5-4AC7-4DB7-9BB6-650DF6C386C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0BE480F-F8E0-4AF0-8DE9-E737FCA9B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724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95612D5-4AC7-4DB7-9BB6-650DF6C386C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0BE480F-F8E0-4AF0-8DE9-E737FCA9B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882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9BFE1AD3-B2BC-4567-8B4A-DCB8F9080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5801"/>
            <a:ext cx="12188952" cy="521767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DE75AAD-F4A4-4ED2-9A2F-B2412F936C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2759"/>
          <a:stretch/>
        </p:blipFill>
        <p:spPr>
          <a:xfrm flipV="1">
            <a:off x="2" y="0"/>
            <a:ext cx="12191999" cy="2235323"/>
          </a:xfrm>
          <a:custGeom>
            <a:avLst/>
            <a:gdLst>
              <a:gd name="connsiteX0" fmla="*/ 0 w 12191999"/>
              <a:gd name="connsiteY0" fmla="*/ 2235323 h 2235323"/>
              <a:gd name="connsiteX1" fmla="*/ 12191999 w 12191999"/>
              <a:gd name="connsiteY1" fmla="*/ 2235323 h 2235323"/>
              <a:gd name="connsiteX2" fmla="*/ 12191999 w 12191999"/>
              <a:gd name="connsiteY2" fmla="*/ 0 h 2235323"/>
              <a:gd name="connsiteX3" fmla="*/ 0 w 12191999"/>
              <a:gd name="connsiteY3" fmla="*/ 0 h 2235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2235323">
                <a:moveTo>
                  <a:pt x="0" y="2235323"/>
                </a:moveTo>
                <a:lnTo>
                  <a:pt x="12191999" y="2235323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D49E4D3-AC54-469E-9F3C-7EA69232A0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925" y="1601735"/>
            <a:ext cx="10684151" cy="1991979"/>
          </a:xfrm>
        </p:spPr>
        <p:txBody>
          <a:bodyPr anchor="b">
            <a:normAutofit/>
          </a:bodyPr>
          <a:lstStyle/>
          <a:p>
            <a:r>
              <a:rPr lang="en-US" sz="6600" dirty="0">
                <a:solidFill>
                  <a:srgbClr val="FFFFFF"/>
                </a:solidFill>
              </a:rPr>
              <a:t>Poverty and Hunger</a:t>
            </a:r>
          </a:p>
        </p:txBody>
      </p:sp>
      <p:pic>
        <p:nvPicPr>
          <p:cNvPr id="12" name="Picture 20">
            <a:extLst>
              <a:ext uri="{FF2B5EF4-FFF2-40B4-BE49-F238E27FC236}">
                <a16:creationId xmlns:a16="http://schemas.microsoft.com/office/drawing/2014/main" id="{DA20CE0B-92EC-45FD-8F68-38003D6D8C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586080"/>
            <a:ext cx="12191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6A84D7C4-1A60-49EE-802B-826075E5E1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1575" y="3806169"/>
            <a:ext cx="9469211" cy="865639"/>
          </a:xfrm>
        </p:spPr>
        <p:txBody>
          <a:bodyPr anchor="t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Updated data for 2020</a:t>
            </a:r>
          </a:p>
        </p:txBody>
      </p:sp>
    </p:spTree>
    <p:extLst>
      <p:ext uri="{BB962C8B-B14F-4D97-AF65-F5344CB8AC3E}">
        <p14:creationId xmlns:p14="http://schemas.microsoft.com/office/powerpoint/2010/main" val="1135455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3000"/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F5ADF-B72D-4AFE-8E99-BE88F9D7C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84255"/>
            <a:ext cx="10018713" cy="782438"/>
          </a:xfrm>
        </p:spPr>
        <p:txBody>
          <a:bodyPr/>
          <a:lstStyle/>
          <a:p>
            <a:r>
              <a:rPr lang="en-US" dirty="0"/>
              <a:t>U.S. FOOD SECURITY - 2019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52539-3384-41E5-BFCA-43C4C7815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3287" y="1133062"/>
            <a:ext cx="10018713" cy="5506278"/>
          </a:xfrm>
        </p:spPr>
        <p:txBody>
          <a:bodyPr>
            <a:normAutofit fontScale="92500"/>
          </a:bodyPr>
          <a:lstStyle/>
          <a:p>
            <a:r>
              <a:rPr lang="en-US" sz="3000" dirty="0"/>
              <a:t>Food insecure – lacked access to enough food for an active, healthy life for all household members</a:t>
            </a:r>
          </a:p>
          <a:p>
            <a:r>
              <a:rPr lang="en-US" sz="3000" b="1" dirty="0"/>
              <a:t>“Recurrent not chronic”</a:t>
            </a:r>
          </a:p>
          <a:p>
            <a:r>
              <a:rPr lang="en-US" sz="3000" b="1" dirty="0"/>
              <a:t>10.5%</a:t>
            </a:r>
            <a:r>
              <a:rPr lang="en-US" sz="3000" dirty="0"/>
              <a:t> of households were food insecure at least some time during 2019 (decrease from 11.1% in 2018) – 10.9% of individuals</a:t>
            </a:r>
          </a:p>
          <a:p>
            <a:r>
              <a:rPr lang="en-US" sz="3000" b="1" dirty="0"/>
              <a:t>35.2 million </a:t>
            </a:r>
            <a:r>
              <a:rPr lang="en-US" sz="3000" dirty="0"/>
              <a:t>were in food-insecure households (down from 37.2M in 2018)</a:t>
            </a:r>
          </a:p>
          <a:p>
            <a:r>
              <a:rPr lang="en-US" sz="3000" b="1" dirty="0"/>
              <a:t>4.1%</a:t>
            </a:r>
            <a:r>
              <a:rPr lang="en-US" sz="3000" dirty="0"/>
              <a:t> had very low food security (disruption in eating patterns) (2018 – 4.3%)</a:t>
            </a:r>
          </a:p>
          <a:p>
            <a:r>
              <a:rPr lang="en-US" sz="3000" b="1" dirty="0"/>
              <a:t>11.845</a:t>
            </a:r>
            <a:r>
              <a:rPr lang="en-US" sz="3000" dirty="0"/>
              <a:t> million people had very low food security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155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3000"/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E0E16-4F78-499B-AB44-1DD330767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218662"/>
            <a:ext cx="10018713" cy="934278"/>
          </a:xfrm>
        </p:spPr>
        <p:txBody>
          <a:bodyPr/>
          <a:lstStyle/>
          <a:p>
            <a:r>
              <a:rPr lang="en-US" dirty="0"/>
              <a:t>Child Food Security - 2018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61DC0-7761-4CE5-AB6C-1FB93823B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974035"/>
            <a:ext cx="10018713" cy="5883965"/>
          </a:xfrm>
        </p:spPr>
        <p:txBody>
          <a:bodyPr>
            <a:normAutofit/>
          </a:bodyPr>
          <a:lstStyle/>
          <a:p>
            <a:r>
              <a:rPr lang="en-US" dirty="0"/>
              <a:t>Very tricky to measure</a:t>
            </a:r>
          </a:p>
          <a:p>
            <a:pPr lvl="1"/>
            <a:r>
              <a:rPr lang="en-US" sz="2400" dirty="0"/>
              <a:t>Often, only adults are food-insecure</a:t>
            </a:r>
          </a:p>
          <a:p>
            <a:pPr lvl="1"/>
            <a:r>
              <a:rPr lang="en-US" sz="2400" dirty="0"/>
              <a:t>Not all children are food-insecure</a:t>
            </a:r>
          </a:p>
          <a:p>
            <a:r>
              <a:rPr lang="en-US" dirty="0"/>
              <a:t>Children were food-insecure in </a:t>
            </a:r>
            <a:r>
              <a:rPr lang="en-US" b="1" dirty="0"/>
              <a:t>6.5%</a:t>
            </a:r>
            <a:r>
              <a:rPr lang="en-US" dirty="0"/>
              <a:t> of households (down, but not significantly, from 7.1% in 2018 – lowest level since 1998)</a:t>
            </a:r>
          </a:p>
          <a:p>
            <a:pPr lvl="1"/>
            <a:r>
              <a:rPr lang="en-US" b="1" dirty="0"/>
              <a:t>5.332M</a:t>
            </a:r>
            <a:r>
              <a:rPr lang="en-US" dirty="0"/>
              <a:t> children, or 7.3% of children (2018 – 6M)</a:t>
            </a:r>
          </a:p>
          <a:p>
            <a:r>
              <a:rPr lang="en-US" dirty="0"/>
              <a:t>Both children and adults experienced very low food security in 0.6% of households</a:t>
            </a:r>
          </a:p>
          <a:p>
            <a:pPr lvl="1"/>
            <a:r>
              <a:rPr lang="en-US" b="1" dirty="0"/>
              <a:t>“children were hungry, skipped a meal, or did not eat for a whole day”</a:t>
            </a:r>
          </a:p>
          <a:p>
            <a:pPr lvl="1"/>
            <a:r>
              <a:rPr lang="en-US" dirty="0"/>
              <a:t>361,000 children, or 0.5% (560,000 or 0.7% in 2018)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767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11DBBF1-3229-4BD9-B3D1-B4CA571E74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843625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5BC87C3E-1040-4EE4-9BDB-9537F7A1B3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68282"/>
            <a:ext cx="12192000" cy="494690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BE363D9-6295-455C-849D-D1ECB84E8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338" y="1566473"/>
            <a:ext cx="10601325" cy="216672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Global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48D655-6876-4FD1-9FD5-980C3AA8A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5338" y="4092320"/>
            <a:ext cx="10601325" cy="1144884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4800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Poverty and Income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2CDBECE-872A-4C73-9DC1-BB4E805E2C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3894594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5CD5A0B-CDD7-427C-AA42-2EECFDFA1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6028863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4068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308F4AD-E2E4-4253-A59F-561E72A26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1012" y="183438"/>
            <a:ext cx="6369975" cy="1504335"/>
          </a:xfrm>
        </p:spPr>
        <p:txBody>
          <a:bodyPr>
            <a:normAutofit/>
          </a:bodyPr>
          <a:lstStyle/>
          <a:p>
            <a:r>
              <a:rPr lang="en-US" sz="3600" dirty="0"/>
              <a:t>Global Poverty by the Numbers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749145-25FF-4D69-820E-847504A63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8431" y="2025554"/>
            <a:ext cx="3333496" cy="3124201"/>
          </a:xfrm>
        </p:spPr>
        <p:txBody>
          <a:bodyPr anchor="t">
            <a:noAutofit/>
          </a:bodyPr>
          <a:lstStyle/>
          <a:p>
            <a:r>
              <a:rPr lang="en-US" dirty="0"/>
              <a:t>Global extreme poverty threshold = $1.90/day</a:t>
            </a:r>
          </a:p>
          <a:p>
            <a:r>
              <a:rPr lang="en-US" b="1" dirty="0"/>
              <a:t>9.2%</a:t>
            </a:r>
            <a:r>
              <a:rPr lang="en-US" dirty="0"/>
              <a:t> in 2017 (most recent year) – down from 10% in 2015</a:t>
            </a:r>
          </a:p>
          <a:p>
            <a:r>
              <a:rPr lang="en-US" b="1" dirty="0"/>
              <a:t>689 million </a:t>
            </a:r>
            <a:r>
              <a:rPr lang="en-US" dirty="0"/>
              <a:t>people in 2017 (down from 741 million in 2015 and 1.9bn in 1990)</a:t>
            </a:r>
          </a:p>
        </p:txBody>
      </p:sp>
      <p:pic>
        <p:nvPicPr>
          <p:cNvPr id="7" name="Picture 6" descr="Chart, line chart&#10;&#10;Description automatically generated">
            <a:extLst>
              <a:ext uri="{FF2B5EF4-FFF2-40B4-BE49-F238E27FC236}">
                <a16:creationId xmlns:a16="http://schemas.microsoft.com/office/drawing/2014/main" id="{E6830A41-EEC6-424E-A217-143B747743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391" y="2376384"/>
            <a:ext cx="6240990" cy="3214109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</p:spTree>
    <p:extLst>
      <p:ext uri="{BB962C8B-B14F-4D97-AF65-F5344CB8AC3E}">
        <p14:creationId xmlns:p14="http://schemas.microsoft.com/office/powerpoint/2010/main" val="2874782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11DBBF1-3229-4BD9-B3D1-B4CA571E74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843625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5BC87C3E-1040-4EE4-9BDB-9537F7A1B3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68282"/>
            <a:ext cx="12192000" cy="494690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BE363D9-6295-455C-849D-D1ECB84E8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338" y="1566473"/>
            <a:ext cx="10601325" cy="216672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Global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48D655-6876-4FD1-9FD5-980C3AA8A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5338" y="4092320"/>
            <a:ext cx="10601325" cy="1144884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4800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Hunger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2CDBECE-872A-4C73-9DC1-BB4E805E2C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3894594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5CD5A0B-CDD7-427C-AA42-2EECFDFA1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6028863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8038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5B6C0-BE85-4CAE-B251-681A4F3CF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752599"/>
          </a:xfrm>
        </p:spPr>
        <p:txBody>
          <a:bodyPr/>
          <a:lstStyle/>
          <a:p>
            <a:r>
              <a:rPr lang="en-US" dirty="0"/>
              <a:t>Prevalence of Undernourishment - Global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DEAB2-DCBF-44B7-866D-B2DE3958D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4797" y="1159069"/>
            <a:ext cx="10018713" cy="3373175"/>
          </a:xfrm>
        </p:spPr>
        <p:txBody>
          <a:bodyPr>
            <a:normAutofit/>
          </a:bodyPr>
          <a:lstStyle/>
          <a:p>
            <a:r>
              <a:rPr lang="en-US" sz="3200" dirty="0"/>
              <a:t>The worrisome trend in undernourishment continues</a:t>
            </a:r>
          </a:p>
          <a:p>
            <a:pPr lvl="1"/>
            <a:r>
              <a:rPr lang="en-US" sz="2800" dirty="0"/>
              <a:t>653.2 million in 2017 – 8.7%</a:t>
            </a:r>
          </a:p>
          <a:p>
            <a:pPr lvl="1"/>
            <a:r>
              <a:rPr lang="en-US" sz="2800" dirty="0"/>
              <a:t>678.1 million in 2018 – 8.9%</a:t>
            </a:r>
          </a:p>
          <a:p>
            <a:pPr lvl="1"/>
            <a:r>
              <a:rPr lang="en-US" sz="2800" dirty="0"/>
              <a:t>687.8 million in 2019 – 8.9%</a:t>
            </a:r>
          </a:p>
          <a:p>
            <a:pPr marL="914400" lvl="2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B5F46459-8146-416C-901D-EB91D865F6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620" y="3721881"/>
            <a:ext cx="9477999" cy="3099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6019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07681812-07DB-4B4A-88B4-6054CBF81D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4405" y="1"/>
            <a:ext cx="8765704" cy="6798776"/>
          </a:xfrm>
        </p:spPr>
      </p:pic>
    </p:spTree>
    <p:extLst>
      <p:ext uri="{BB962C8B-B14F-4D97-AF65-F5344CB8AC3E}">
        <p14:creationId xmlns:p14="http://schemas.microsoft.com/office/powerpoint/2010/main" val="42914040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7CC7-6B13-47D9-A7F1-DED4A7405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Drivers of Poverty and Hunger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75E0D-6DC3-4D39-8F91-22887FF79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000250"/>
            <a:ext cx="10317165" cy="417194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Conflict – Burundi, Central African Republic, Democratic Republic of the Congo, Libya, Mali, Nigeria, South Sudan</a:t>
            </a:r>
          </a:p>
          <a:p>
            <a:r>
              <a:rPr lang="en-US" dirty="0"/>
              <a:t>Climate Events</a:t>
            </a:r>
          </a:p>
          <a:p>
            <a:pPr lvl="1"/>
            <a:r>
              <a:rPr lang="en-US" dirty="0"/>
              <a:t>Drought – Madagascar, South Africa, Zambia, Zimbabwe</a:t>
            </a:r>
          </a:p>
          <a:p>
            <a:pPr lvl="1"/>
            <a:r>
              <a:rPr lang="en-US" dirty="0"/>
              <a:t>Flooding</a:t>
            </a:r>
          </a:p>
          <a:p>
            <a:pPr lvl="1"/>
            <a:r>
              <a:rPr lang="en-US" dirty="0"/>
              <a:t>Could contribute to 68-132 million people in poverty by 2030</a:t>
            </a:r>
          </a:p>
          <a:p>
            <a:r>
              <a:rPr lang="en-US" dirty="0"/>
              <a:t>Increased debt</a:t>
            </a:r>
          </a:p>
          <a:p>
            <a:r>
              <a:rPr lang="en-US" dirty="0"/>
              <a:t>Trade policies</a:t>
            </a:r>
          </a:p>
          <a:p>
            <a:r>
              <a:rPr lang="en-US" dirty="0"/>
              <a:t>Lack of access to healthcare and education</a:t>
            </a:r>
          </a:p>
          <a:p>
            <a:r>
              <a:rPr lang="en-US" dirty="0"/>
              <a:t>Poverty (only about 50% of hunger)</a:t>
            </a:r>
          </a:p>
        </p:txBody>
      </p:sp>
    </p:spTree>
    <p:extLst>
      <p:ext uri="{BB962C8B-B14F-4D97-AF65-F5344CB8AC3E}">
        <p14:creationId xmlns:p14="http://schemas.microsoft.com/office/powerpoint/2010/main" val="2825545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11DBBF1-3229-4BD9-B3D1-B4CA571E74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843625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5BC87C3E-1040-4EE4-9BDB-9537F7A1B3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68282"/>
            <a:ext cx="12192000" cy="494690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BE363D9-6295-455C-849D-D1ECB84E8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338" y="1566473"/>
            <a:ext cx="10601325" cy="216672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COVID-19 Impact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48D655-6876-4FD1-9FD5-980C3AA8A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5338" y="4092320"/>
            <a:ext cx="10601325" cy="1144884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4800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Global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2CDBECE-872A-4C73-9DC1-BB4E805E2C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3894594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5CD5A0B-CDD7-427C-AA42-2EECFDFA1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6028863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58876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0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 descr="A close up of a logo&#10;&#10;Description automatically generated">
            <a:extLst>
              <a:ext uri="{FF2B5EF4-FFF2-40B4-BE49-F238E27FC236}">
                <a16:creationId xmlns:a16="http://schemas.microsoft.com/office/drawing/2014/main" id="{B45C0E2F-F21F-4EEC-A767-8866C989986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8" r="-3" b="-3"/>
          <a:stretch/>
        </p:blipFill>
        <p:spPr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F2EDE-682C-4C29-A69E-CDB91F30D4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91477" y="712963"/>
            <a:ext cx="5823922" cy="532235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“It is important to recognize that any assessment at this stage is subject to a high degree of uncertainty and should be interpreted with caution” (FAO, SOFI)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“These findings must be considered with utmost caution” (WFP)</a:t>
            </a:r>
          </a:p>
          <a:p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537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F3C8E-BFB0-4842-A492-F4451A6D6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45FF88-D340-4443-994C-20AA8B00F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use this presentation for your own information or to help prepare for presentations, develop newsletter content or otherwise to raise awareness about hunger within your congregation.</a:t>
            </a:r>
          </a:p>
          <a:p>
            <a:r>
              <a:rPr lang="en-US" dirty="0"/>
              <a:t>This data was analyzed for this presentation in November 2020.</a:t>
            </a:r>
          </a:p>
          <a:p>
            <a:r>
              <a:rPr lang="en-US" dirty="0"/>
              <a:t>Please do not repost this presentation on personal or congregational websites or otherwise online.</a:t>
            </a:r>
          </a:p>
          <a:p>
            <a:r>
              <a:rPr lang="en-US" dirty="0"/>
              <a:t>If you have questions, please contact Ryan Cumming at Ryan.Cumming@elca.org.</a:t>
            </a:r>
          </a:p>
        </p:txBody>
      </p:sp>
    </p:spTree>
    <p:extLst>
      <p:ext uri="{BB962C8B-B14F-4D97-AF65-F5344CB8AC3E}">
        <p14:creationId xmlns:p14="http://schemas.microsoft.com/office/powerpoint/2010/main" val="15496596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0470D-31B5-4653-A7D6-CEE2CBD68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7502" y="2370973"/>
            <a:ext cx="3556995" cy="1752599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4800" b="1" dirty="0"/>
              <a:t>COVID-19 and Hunger</a:t>
            </a:r>
          </a:p>
        </p:txBody>
      </p:sp>
      <p:sp>
        <p:nvSpPr>
          <p:cNvPr id="6" name="Rectangle: Folded Corner 5">
            <a:extLst>
              <a:ext uri="{FF2B5EF4-FFF2-40B4-BE49-F238E27FC236}">
                <a16:creationId xmlns:a16="http://schemas.microsoft.com/office/drawing/2014/main" id="{AFB24B6D-751A-4BE8-A9C7-3E8A105AF33B}"/>
              </a:ext>
            </a:extLst>
          </p:cNvPr>
          <p:cNvSpPr/>
          <p:nvPr/>
        </p:nvSpPr>
        <p:spPr>
          <a:xfrm>
            <a:off x="725325" y="266510"/>
            <a:ext cx="3012141" cy="2761129"/>
          </a:xfrm>
          <a:prstGeom prst="foldedCorner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volini" panose="03000502040302020204" pitchFamily="66" charset="0"/>
                <a:ea typeface="+mn-ea"/>
                <a:cs typeface="Cavolini" panose="03000502040302020204" pitchFamily="66" charset="0"/>
              </a:rPr>
              <a:t>Food Production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-limited labor mobility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-plant closures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-limited production of fruits, vegetables, dairy</a:t>
            </a:r>
          </a:p>
        </p:txBody>
      </p:sp>
      <p:sp>
        <p:nvSpPr>
          <p:cNvPr id="7" name="Rectangle: Folded Corner 6">
            <a:extLst>
              <a:ext uri="{FF2B5EF4-FFF2-40B4-BE49-F238E27FC236}">
                <a16:creationId xmlns:a16="http://schemas.microsoft.com/office/drawing/2014/main" id="{C86B83CE-7C6F-426D-9121-CD5874A7E24C}"/>
              </a:ext>
            </a:extLst>
          </p:cNvPr>
          <p:cNvSpPr/>
          <p:nvPr/>
        </p:nvSpPr>
        <p:spPr>
          <a:xfrm>
            <a:off x="548368" y="3556817"/>
            <a:ext cx="3366053" cy="3017411"/>
          </a:xfrm>
          <a:prstGeom prst="foldedCorner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volini" panose="03000502040302020204" pitchFamily="66" charset="0"/>
                <a:ea typeface="+mn-ea"/>
                <a:cs typeface="Cavolini" panose="03000502040302020204" pitchFamily="66" charset="0"/>
              </a:rPr>
              <a:t>Food Access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formal/informal market closures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-limited consumer mobility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-supply chain bottlenecks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-reduced purchasing power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-price increases</a:t>
            </a:r>
          </a:p>
        </p:txBody>
      </p:sp>
      <p:sp>
        <p:nvSpPr>
          <p:cNvPr id="8" name="Rectangle: Folded Corner 7">
            <a:extLst>
              <a:ext uri="{FF2B5EF4-FFF2-40B4-BE49-F238E27FC236}">
                <a16:creationId xmlns:a16="http://schemas.microsoft.com/office/drawing/2014/main" id="{522D23B4-50FF-446F-B626-F87635A6F660}"/>
              </a:ext>
            </a:extLst>
          </p:cNvPr>
          <p:cNvSpPr/>
          <p:nvPr/>
        </p:nvSpPr>
        <p:spPr>
          <a:xfrm>
            <a:off x="8282860" y="267030"/>
            <a:ext cx="3140630" cy="2544417"/>
          </a:xfrm>
          <a:prstGeom prst="foldedCorner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volini" panose="03000502040302020204" pitchFamily="66" charset="0"/>
                <a:ea typeface="+mn-ea"/>
                <a:cs typeface="Cavolini" panose="03000502040302020204" pitchFamily="66" charset="0"/>
              </a:rPr>
              <a:t>Food Utilization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-shift to shelf-stable foods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-shift toward grain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-trade barriers</a:t>
            </a:r>
          </a:p>
        </p:txBody>
      </p:sp>
      <p:sp>
        <p:nvSpPr>
          <p:cNvPr id="9" name="Rectangle: Folded Corner 8">
            <a:extLst>
              <a:ext uri="{FF2B5EF4-FFF2-40B4-BE49-F238E27FC236}">
                <a16:creationId xmlns:a16="http://schemas.microsoft.com/office/drawing/2014/main" id="{EBFB8024-D023-4996-AFB6-2E2162C9F5D1}"/>
              </a:ext>
            </a:extLst>
          </p:cNvPr>
          <p:cNvSpPr/>
          <p:nvPr/>
        </p:nvSpPr>
        <p:spPr>
          <a:xfrm>
            <a:off x="8170148" y="3556817"/>
            <a:ext cx="3473484" cy="3088067"/>
          </a:xfrm>
          <a:prstGeom prst="foldedCorner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volini" panose="020B0502040204020203" pitchFamily="66" charset="0"/>
                <a:ea typeface="+mn-ea"/>
                <a:cs typeface="Cavolini" panose="020B0502040204020203" pitchFamily="66" charset="0"/>
              </a:rPr>
              <a:t>Social Protection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-Closure of feeding sites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-Non-existent or overwhelmed safety nets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-Cancellation of healthcare and nutrition home- or village-based programs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FBD261B-65FB-41ED-A9EC-B59732F218AE}"/>
              </a:ext>
            </a:extLst>
          </p:cNvPr>
          <p:cNvSpPr/>
          <p:nvPr/>
        </p:nvSpPr>
        <p:spPr>
          <a:xfrm>
            <a:off x="354842" y="3138985"/>
            <a:ext cx="3848668" cy="356207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7465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BAC269D-5D3C-4B4D-A1CB-90ECCA668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453789"/>
            <a:ext cx="10018713" cy="1156648"/>
          </a:xfrm>
        </p:spPr>
        <p:txBody>
          <a:bodyPr/>
          <a:lstStyle/>
          <a:p>
            <a:r>
              <a:rPr lang="en-US" dirty="0"/>
              <a:t>Economic Impacts of COVID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20553A6-BF26-4D98-AAE4-888A385DF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7349" y="1473958"/>
            <a:ext cx="10334651" cy="528509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Estimate of 4.4% contraction of global GDP</a:t>
            </a:r>
          </a:p>
          <a:p>
            <a:r>
              <a:rPr lang="en-US" i="1" dirty="0"/>
              <a:t>Some</a:t>
            </a:r>
            <a:r>
              <a:rPr lang="en-US" dirty="0"/>
              <a:t> Notable Drivers</a:t>
            </a:r>
          </a:p>
          <a:p>
            <a:pPr lvl="1"/>
            <a:r>
              <a:rPr lang="en-US" dirty="0"/>
              <a:t>Lost income – informal workers lost ~60% of earnings in month after pandemic was declared (informal workers in Africa and Latin America lost 80%) – only 27 countries</a:t>
            </a:r>
          </a:p>
          <a:p>
            <a:pPr lvl="1"/>
            <a:r>
              <a:rPr lang="en-US" dirty="0"/>
              <a:t>Remittances</a:t>
            </a:r>
          </a:p>
          <a:p>
            <a:pPr lvl="2"/>
            <a:r>
              <a:rPr lang="en-US" dirty="0"/>
              <a:t>Currently 800 million recipients in 125 countries</a:t>
            </a:r>
          </a:p>
          <a:p>
            <a:pPr lvl="2"/>
            <a:r>
              <a:rPr lang="en-US" dirty="0"/>
              <a:t>Expected to decrease by 20% by end of 2020</a:t>
            </a:r>
          </a:p>
          <a:p>
            <a:pPr lvl="1"/>
            <a:r>
              <a:rPr lang="en-US" dirty="0"/>
              <a:t>Women may be hardest hit</a:t>
            </a:r>
          </a:p>
          <a:p>
            <a:pPr lvl="2"/>
            <a:r>
              <a:rPr lang="en-US" dirty="0"/>
              <a:t>Overrepresented in frontline health sector and household care</a:t>
            </a:r>
          </a:p>
          <a:p>
            <a:pPr lvl="2"/>
            <a:r>
              <a:rPr lang="en-US" dirty="0"/>
              <a:t>Increased risk of domestic violence</a:t>
            </a:r>
          </a:p>
          <a:p>
            <a:pPr marL="914400" lvl="2" indent="0">
              <a:buNone/>
            </a:pPr>
            <a:endParaRPr lang="en-US" dirty="0"/>
          </a:p>
          <a:p>
            <a:r>
              <a:rPr lang="en-US" dirty="0"/>
              <a:t>WFP – “This analysis suggests that, for many poor countries, the economic consequences will be more devastating than the disease itself”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053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D0B85-615C-43EA-A2D7-3B99E1307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2" y="685801"/>
            <a:ext cx="4278928" cy="1129352"/>
          </a:xfrm>
        </p:spPr>
        <p:txBody>
          <a:bodyPr>
            <a:normAutofit/>
          </a:bodyPr>
          <a:lstStyle/>
          <a:p>
            <a:r>
              <a:rPr lang="en-US" dirty="0"/>
              <a:t>Poverty Outlook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4EDEF-3D7C-40AE-A3B7-0820FD483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9538" y="1910687"/>
            <a:ext cx="4610100" cy="468118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Current number of people in extreme poverty = 689 million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Baseline - 5% contraction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increase of </a:t>
            </a:r>
            <a:r>
              <a:rPr lang="en-US" sz="2400" b="1" dirty="0"/>
              <a:t>88 million </a:t>
            </a:r>
            <a:r>
              <a:rPr lang="en-US" sz="2400" dirty="0"/>
              <a:t>people by end of 2020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Downside - 8% contraction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increase of </a:t>
            </a:r>
            <a:r>
              <a:rPr lang="en-US" sz="2400" b="1" dirty="0"/>
              <a:t>115 million </a:t>
            </a:r>
            <a:r>
              <a:rPr lang="en-US" sz="2400" dirty="0"/>
              <a:t>people by end of 2020 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</p:txBody>
      </p:sp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FB360350-58FC-4D9E-A67B-A069462DE5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407" y="1417108"/>
            <a:ext cx="4744154" cy="3736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8178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F388A-69E8-4512-8BEA-DF51CA98C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010" y="397669"/>
            <a:ext cx="10018713" cy="1752599"/>
          </a:xfrm>
        </p:spPr>
        <p:txBody>
          <a:bodyPr>
            <a:normAutofit/>
          </a:bodyPr>
          <a:lstStyle/>
          <a:p>
            <a:r>
              <a:rPr lang="en-US" sz="4800" dirty="0"/>
              <a:t>Estimated Projections for Hunger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E9A008-9522-4C24-B14F-4DC581B069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8245" y="2150268"/>
            <a:ext cx="4607188" cy="576262"/>
          </a:xfrm>
        </p:spPr>
        <p:txBody>
          <a:bodyPr/>
          <a:lstStyle/>
          <a:p>
            <a:r>
              <a:rPr lang="en-US" sz="4400" dirty="0"/>
              <a:t>265 million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A996B-232B-49A5-95EA-5B0A061EBC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84311" y="2822713"/>
            <a:ext cx="4895056" cy="2968486"/>
          </a:xfrm>
        </p:spPr>
        <p:txBody>
          <a:bodyPr>
            <a:noAutofit/>
          </a:bodyPr>
          <a:lstStyle/>
          <a:p>
            <a:r>
              <a:rPr lang="en-US" sz="2400" dirty="0"/>
              <a:t>WFP – Global Food Crisis Report</a:t>
            </a:r>
          </a:p>
          <a:p>
            <a:r>
              <a:rPr lang="en-US" sz="2400" dirty="0"/>
              <a:t>Announced in April as “doubling number of hungry”</a:t>
            </a:r>
          </a:p>
          <a:p>
            <a:r>
              <a:rPr lang="en-US" sz="2400" dirty="0"/>
              <a:t>Crisis-level hunger – IPC/CH Phase 3 or higher</a:t>
            </a:r>
          </a:p>
          <a:p>
            <a:r>
              <a:rPr lang="en-US" sz="2400" dirty="0"/>
              <a:t>Based on numbers in Phase 2 (stressed)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E73369-74E5-4C4E-90B3-1C3F79042C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07967" y="2150268"/>
            <a:ext cx="4622537" cy="576262"/>
          </a:xfrm>
        </p:spPr>
        <p:txBody>
          <a:bodyPr/>
          <a:lstStyle/>
          <a:p>
            <a:r>
              <a:rPr lang="en-US" sz="4400" dirty="0"/>
              <a:t>83-132 million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BEAA9A-880B-44DD-A325-1A2E83F54B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07967" y="2822713"/>
            <a:ext cx="4895056" cy="2968486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FAO</a:t>
            </a:r>
          </a:p>
          <a:p>
            <a:r>
              <a:rPr lang="en-US" sz="2400" dirty="0"/>
              <a:t>Based on three scenarios, using different projections for GDP growth and contraction</a:t>
            </a:r>
          </a:p>
          <a:p>
            <a:r>
              <a:rPr lang="en-US" sz="2400" dirty="0"/>
              <a:t>Increase in number of undernourished</a:t>
            </a:r>
          </a:p>
          <a:p>
            <a:r>
              <a:rPr lang="en-US" sz="2400" dirty="0"/>
              <a:t>“people facing hunger”</a:t>
            </a:r>
          </a:p>
          <a:p>
            <a:endParaRPr lang="en-US" dirty="0"/>
          </a:p>
        </p:txBody>
      </p:sp>
      <p:sp>
        <p:nvSpPr>
          <p:cNvPr id="10" name="Arrow: U-Turn 9">
            <a:extLst>
              <a:ext uri="{FF2B5EF4-FFF2-40B4-BE49-F238E27FC236}">
                <a16:creationId xmlns:a16="http://schemas.microsoft.com/office/drawing/2014/main" id="{5E65133E-27A8-463E-98C4-B50FC65AF7C6}"/>
              </a:ext>
            </a:extLst>
          </p:cNvPr>
          <p:cNvSpPr/>
          <p:nvPr/>
        </p:nvSpPr>
        <p:spPr>
          <a:xfrm flipV="1">
            <a:off x="4636847" y="5803041"/>
            <a:ext cx="3485037" cy="751957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1301AB-1717-4E3D-9E42-4B709E874BAA}"/>
              </a:ext>
            </a:extLst>
          </p:cNvPr>
          <p:cNvSpPr txBox="1"/>
          <p:nvPr/>
        </p:nvSpPr>
        <p:spPr>
          <a:xfrm>
            <a:off x="3584183" y="5803041"/>
            <a:ext cx="69531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THIS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6281C8-361F-4F10-BD50-D7A737BB9EC1}"/>
              </a:ext>
            </a:extLst>
          </p:cNvPr>
          <p:cNvSpPr txBox="1"/>
          <p:nvPr/>
        </p:nvSpPr>
        <p:spPr>
          <a:xfrm>
            <a:off x="5458340" y="5803041"/>
            <a:ext cx="184205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COULD BECOME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C80A371-580A-4F0A-92FA-8F6EBD73DA75}"/>
              </a:ext>
            </a:extLst>
          </p:cNvPr>
          <p:cNvSpPr txBox="1"/>
          <p:nvPr/>
        </p:nvSpPr>
        <p:spPr>
          <a:xfrm>
            <a:off x="8313373" y="5803041"/>
            <a:ext cx="74212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THIS</a:t>
            </a:r>
          </a:p>
        </p:txBody>
      </p:sp>
    </p:spTree>
    <p:extLst>
      <p:ext uri="{BB962C8B-B14F-4D97-AF65-F5344CB8AC3E}">
        <p14:creationId xmlns:p14="http://schemas.microsoft.com/office/powerpoint/2010/main" val="30637222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F67287B-D001-4BAD-BF67-F133384C2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solidFill>
                  <a:srgbClr val="FFFFFF"/>
                </a:solidFill>
              </a:rPr>
              <a:t>Messages on COVID - Global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9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1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2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3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641A424-BF93-4EDF-937C-D1FFDA76C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106" y="495300"/>
            <a:ext cx="6841812" cy="5905499"/>
          </a:xfrm>
        </p:spPr>
        <p:txBody>
          <a:bodyPr>
            <a:normAutofit/>
          </a:bodyPr>
          <a:lstStyle/>
          <a:p>
            <a:r>
              <a:rPr lang="en-US" sz="2800" dirty="0"/>
              <a:t>Hunger is estimated to increase by 83-132 million people by </a:t>
            </a:r>
            <a:r>
              <a:rPr lang="en-US" sz="2800"/>
              <a:t>the end of 2020</a:t>
            </a:r>
            <a:endParaRPr lang="en-US" sz="2800" dirty="0"/>
          </a:p>
          <a:p>
            <a:r>
              <a:rPr lang="en-US" sz="2800" i="1" dirty="0"/>
              <a:t>“COVID will push 100 million people into extreme poverty by the end of 2020.”</a:t>
            </a:r>
          </a:p>
          <a:p>
            <a:r>
              <a:rPr lang="en-US" sz="2800" dirty="0"/>
              <a:t>The </a:t>
            </a:r>
            <a:r>
              <a:rPr lang="en-US" sz="2800" i="1" dirty="0"/>
              <a:t>most conservative </a:t>
            </a:r>
            <a:r>
              <a:rPr lang="en-US" sz="2800" dirty="0"/>
              <a:t>estimates are that global hunger and extreme poverty will both increase by 12%.</a:t>
            </a:r>
          </a:p>
          <a:p>
            <a:r>
              <a:rPr lang="en-US" sz="2800" dirty="0"/>
              <a:t>There is not a single root cause of hunger that is not worsened by the pandemic and responses to the pandemic.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308530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11DBBF1-3229-4BD9-B3D1-B4CA571E74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843625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5BC87C3E-1040-4EE4-9BDB-9537F7A1B3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68282"/>
            <a:ext cx="12192000" cy="494690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BE363D9-6295-455C-849D-D1ECB84E8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338" y="1566473"/>
            <a:ext cx="10601325" cy="216672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COVID-19 Impact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48D655-6876-4FD1-9FD5-980C3AA8A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5338" y="4092320"/>
            <a:ext cx="10601325" cy="1144884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4800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Domestic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2CDBECE-872A-4C73-9DC1-BB4E805E2C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3894594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5CD5A0B-CDD7-427C-AA42-2EECFDFA1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6028863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8190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729D1C44-1DC2-46A3-AF4D-6CF3F03E7A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38441D71-9427-4E52-9D00-DA5DCD6083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9D64EDB-A847-4FFD-A1A0-F682EFB878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E1462D21-CAC4-4C52-95C9-E5C0DE3E9C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9A48DF8F-07DF-48F2-944C-97808BBD26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DBC7527-D323-4A52-8055-50480E532B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FDC9880-BEB7-4458-9A76-FD74CA58DA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7E510254-7DD6-4B2F-8620-3AA9193D3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3785" y="1380068"/>
            <a:ext cx="4978303" cy="261619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5100" dirty="0"/>
              <a:t>Domestic Income and Poverty </a:t>
            </a:r>
            <a:r>
              <a:rPr lang="en-US" sz="5100" b="1" dirty="0"/>
              <a:t>Projections</a:t>
            </a:r>
          </a:p>
        </p:txBody>
      </p:sp>
      <p:sp>
        <p:nvSpPr>
          <p:cNvPr id="20" name="Rounded Rectangle 4">
            <a:extLst>
              <a:ext uri="{FF2B5EF4-FFF2-40B4-BE49-F238E27FC236}">
                <a16:creationId xmlns:a16="http://schemas.microsoft.com/office/drawing/2014/main" id="{0DF3F811-7293-4792-B4BE-C473322AAC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2944" y="648931"/>
            <a:ext cx="3982086" cy="5231964"/>
          </a:xfrm>
          <a:prstGeom prst="roundRect">
            <a:avLst>
              <a:gd name="adj" fmla="val 4834"/>
            </a:avLst>
          </a:prstGeom>
          <a:solidFill>
            <a:schemeClr val="bg1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7" name="Content Placeholder 6" descr="Chart, bar chart&#10;&#10;Description automatically generated">
            <a:extLst>
              <a:ext uri="{FF2B5EF4-FFF2-40B4-BE49-F238E27FC236}">
                <a16:creationId xmlns:a16="http://schemas.microsoft.com/office/drawing/2014/main" id="{C720BAEE-935C-48A4-9688-C7BFB6C541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210" y="1011765"/>
            <a:ext cx="3176371" cy="4546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9310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F2142-E235-4C57-B08D-02F51F725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7141" y="2667000"/>
            <a:ext cx="3074041" cy="1752599"/>
          </a:xfrm>
        </p:spPr>
        <p:txBody>
          <a:bodyPr>
            <a:normAutofit fontScale="90000"/>
          </a:bodyPr>
          <a:lstStyle/>
          <a:p>
            <a:r>
              <a:rPr lang="en-US" dirty="0"/>
              <a:t>Domestic Income and Earnings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i="1" dirty="0"/>
              <a:t>*current reporting</a:t>
            </a:r>
          </a:p>
        </p:txBody>
      </p:sp>
      <p:pic>
        <p:nvPicPr>
          <p:cNvPr id="5" name="Content Placeholder 4" descr="Chart, bar chart&#10;&#10;Description automatically generated">
            <a:extLst>
              <a:ext uri="{FF2B5EF4-FFF2-40B4-BE49-F238E27FC236}">
                <a16:creationId xmlns:a16="http://schemas.microsoft.com/office/drawing/2014/main" id="{DC8807AA-6E63-4C01-913A-64A317BDF1FB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727" y="1457325"/>
            <a:ext cx="6908055" cy="10801350"/>
          </a:xfrm>
        </p:spPr>
      </p:pic>
    </p:spTree>
    <p:extLst>
      <p:ext uri="{BB962C8B-B14F-4D97-AF65-F5344CB8AC3E}">
        <p14:creationId xmlns:p14="http://schemas.microsoft.com/office/powerpoint/2010/main" val="1279368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F67287B-D001-4BAD-BF67-F133384C2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solidFill>
                  <a:srgbClr val="FFFFFF"/>
                </a:solidFill>
              </a:rPr>
              <a:t>Messages on COVID -Domestic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9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1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2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3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641A424-BF93-4EDF-937C-D1FFDA76C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106" y="495300"/>
            <a:ext cx="6841812" cy="5905499"/>
          </a:xfrm>
        </p:spPr>
        <p:txBody>
          <a:bodyPr>
            <a:normAutofit/>
          </a:bodyPr>
          <a:lstStyle/>
          <a:p>
            <a:r>
              <a:rPr lang="en-US" sz="2800" dirty="0"/>
              <a:t>Estimates suggest that domestic hunger has already doubled or tripled in 2020 (from 10.5% to as much as 38%).</a:t>
            </a:r>
          </a:p>
          <a:p>
            <a:r>
              <a:rPr lang="en-US" sz="2800" dirty="0"/>
              <a:t>More than a quarter (27%) of adults in the US are economically insecure.</a:t>
            </a:r>
          </a:p>
          <a:p>
            <a:r>
              <a:rPr lang="en-US" sz="2800" dirty="0"/>
              <a:t>The social safety net has been working – kind of.</a:t>
            </a:r>
          </a:p>
        </p:txBody>
      </p:sp>
    </p:spTree>
    <p:extLst>
      <p:ext uri="{BB962C8B-B14F-4D97-AF65-F5344CB8AC3E}">
        <p14:creationId xmlns:p14="http://schemas.microsoft.com/office/powerpoint/2010/main" val="1179553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/>
              <a:t>Sources</a:t>
            </a:r>
            <a:endParaRPr lang="en-US" dirty="0"/>
          </a:p>
        </p:txBody>
      </p:sp>
      <p:graphicFrame>
        <p:nvGraphicFramePr>
          <p:cNvPr id="5" name="Content Placeholder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920780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11DBBF1-3229-4BD9-B3D1-B4CA571E74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843625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5BC87C3E-1040-4EE4-9BDB-9537F7A1B3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68282"/>
            <a:ext cx="12192000" cy="494690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BE363D9-6295-455C-849D-D1ECB84E8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338" y="1566473"/>
            <a:ext cx="10601325" cy="216672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Domestic US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48D655-6876-4FD1-9FD5-980C3AA8A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5338" y="4092320"/>
            <a:ext cx="10601325" cy="1144884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4800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Poverty and Income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2CDBECE-872A-4C73-9DC1-BB4E805E2C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3894594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5CD5A0B-CDD7-427C-AA42-2EECFDFA1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6028863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4950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C51482-8908-47EE-ADF0-E666D132C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en-US" sz="3000" dirty="0">
                <a:solidFill>
                  <a:srgbClr val="FFFFFF"/>
                </a:solidFill>
              </a:rPr>
              <a:t>U.S. POVERTY THRESHOLDS- 2019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B1F2C-0C57-4E8E-ADFC-B7B4612D5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106" y="685801"/>
            <a:ext cx="6385918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1 person (average):	$13,011</a:t>
            </a:r>
          </a:p>
          <a:p>
            <a:pPr marL="0" indent="0">
              <a:buNone/>
            </a:pPr>
            <a:r>
              <a:rPr lang="en-US" sz="3600" dirty="0"/>
              <a:t>      1, under 65:			     $13,300</a:t>
            </a:r>
            <a:br>
              <a:rPr lang="en-US" sz="3600" dirty="0"/>
            </a:br>
            <a:r>
              <a:rPr lang="en-US" sz="3600" dirty="0"/>
              <a:t>      1, 65 or older:			$12,261</a:t>
            </a:r>
          </a:p>
          <a:p>
            <a:pPr marL="0" indent="0">
              <a:buNone/>
            </a:pPr>
            <a:r>
              <a:rPr lang="en-US" sz="3600" dirty="0"/>
              <a:t>2 people:				$16,521</a:t>
            </a:r>
          </a:p>
          <a:p>
            <a:pPr marL="0" indent="0">
              <a:buNone/>
            </a:pPr>
            <a:r>
              <a:rPr lang="en-US" sz="3600" dirty="0"/>
              <a:t>3 people:				$20,335</a:t>
            </a:r>
          </a:p>
          <a:p>
            <a:pPr marL="0" indent="0">
              <a:buNone/>
            </a:pPr>
            <a:r>
              <a:rPr lang="en-US" sz="3600" dirty="0"/>
              <a:t>4 people:				$26,172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80380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2D075-1C79-4784-9C24-1491888B3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U.S. OFFICIAL POVERTY - 2019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2570B-6C7E-4BAD-ABF9-484DE01BF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180493"/>
            <a:ext cx="10018713" cy="4062046"/>
          </a:xfrm>
        </p:spPr>
        <p:txBody>
          <a:bodyPr>
            <a:normAutofit fontScale="92500"/>
          </a:bodyPr>
          <a:lstStyle/>
          <a:p>
            <a:r>
              <a:rPr lang="en-US" sz="3600" b="1" dirty="0"/>
              <a:t>10.5%</a:t>
            </a:r>
            <a:r>
              <a:rPr lang="en-US" sz="3600" dirty="0"/>
              <a:t> of Americans were living in poverty in 2019 (down from 11.8% in 2018)</a:t>
            </a:r>
          </a:p>
          <a:p>
            <a:r>
              <a:rPr lang="en-US" sz="3600" b="1" dirty="0"/>
              <a:t>34.0 million </a:t>
            </a:r>
            <a:r>
              <a:rPr lang="en-US" sz="3600" dirty="0"/>
              <a:t>people, (down from 38.2 million in 2018)</a:t>
            </a:r>
          </a:p>
          <a:p>
            <a:r>
              <a:rPr lang="en-US" sz="3600" b="1" dirty="0"/>
              <a:t>14.4% of children </a:t>
            </a:r>
            <a:r>
              <a:rPr lang="en-US" sz="3600" dirty="0"/>
              <a:t>were living in poverty in 2019 (down from 16.2% in 2018)</a:t>
            </a:r>
          </a:p>
          <a:p>
            <a:r>
              <a:rPr lang="en-US" sz="3600" b="1" dirty="0"/>
              <a:t>10.5 million children</a:t>
            </a:r>
            <a:r>
              <a:rPr lang="en-US" sz="3600" dirty="0"/>
              <a:t>, down from 11.9 million in 2018</a:t>
            </a:r>
          </a:p>
        </p:txBody>
      </p:sp>
    </p:spTree>
    <p:extLst>
      <p:ext uri="{BB962C8B-B14F-4D97-AF65-F5344CB8AC3E}">
        <p14:creationId xmlns:p14="http://schemas.microsoft.com/office/powerpoint/2010/main" val="4199241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08C00-67F8-4475-8A39-265C8EEAF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Poverty by Race, 2019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B2A2CC-589F-4231-B680-5ED6723091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68656" y="2663371"/>
            <a:ext cx="3177192" cy="576262"/>
          </a:xfrm>
        </p:spPr>
        <p:txBody>
          <a:bodyPr/>
          <a:lstStyle/>
          <a:p>
            <a:r>
              <a:rPr lang="en-US" dirty="0"/>
              <a:t>Non-Hispanic White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142F2CA-AE13-4061-934F-3AADAEFC4D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3624718" cy="2455862"/>
          </a:xfrm>
        </p:spPr>
        <p:txBody>
          <a:bodyPr>
            <a:normAutofit/>
          </a:bodyPr>
          <a:lstStyle/>
          <a:p>
            <a:r>
              <a:rPr lang="en-US" sz="2000" dirty="0"/>
              <a:t>Poverty Rate: 7.3%</a:t>
            </a:r>
          </a:p>
          <a:p>
            <a:r>
              <a:rPr lang="en-US" sz="2000" dirty="0"/>
              <a:t>Count: 14.2M</a:t>
            </a:r>
          </a:p>
          <a:p>
            <a:r>
              <a:rPr lang="en-US" sz="2000" dirty="0"/>
              <a:t>Decline, 2018-2019: 0.8%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0D028D9-4EB2-4B46-A63F-8A8F7C25F2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334168" y="2663371"/>
            <a:ext cx="2782060" cy="576262"/>
          </a:xfrm>
        </p:spPr>
        <p:txBody>
          <a:bodyPr/>
          <a:lstStyle/>
          <a:p>
            <a:r>
              <a:rPr lang="en-US" dirty="0"/>
              <a:t>Black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18B6648-CE54-427D-885C-3A9258385C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24032" y="3335337"/>
            <a:ext cx="3177192" cy="2455862"/>
          </a:xfrm>
        </p:spPr>
        <p:txBody>
          <a:bodyPr>
            <a:normAutofit/>
          </a:bodyPr>
          <a:lstStyle/>
          <a:p>
            <a:r>
              <a:rPr lang="en-US" sz="2000" dirty="0"/>
              <a:t>Poverty Rate: 18.8%</a:t>
            </a:r>
          </a:p>
          <a:p>
            <a:r>
              <a:rPr lang="en-US" sz="2000" dirty="0"/>
              <a:t>Count: 8.1M</a:t>
            </a:r>
          </a:p>
          <a:p>
            <a:r>
              <a:rPr lang="en-US" sz="2000" dirty="0"/>
              <a:t>Decline, 2018-2019: 2.0%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2E093C38-3962-4124-9A6D-ABDCD22D3CCF}"/>
              </a:ext>
            </a:extLst>
          </p:cNvPr>
          <p:cNvSpPr txBox="1">
            <a:spLocks/>
          </p:cNvSpPr>
          <p:nvPr/>
        </p:nvSpPr>
        <p:spPr>
          <a:xfrm>
            <a:off x="8116228" y="2663371"/>
            <a:ext cx="3177192" cy="5762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800" b="0" kern="1200" cap="none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b="1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b="1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b="1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b="1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b="1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b="1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b="1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b="1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E48312">
                  <a:lumMod val="75000"/>
                </a:srgbClr>
              </a:buClr>
              <a:buSzPct val="145000"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48312">
                    <a:lumMod val="75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Hispanic</a:t>
            </a:r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FFF33892-CE5A-475E-B714-123DB90E68EB}"/>
              </a:ext>
            </a:extLst>
          </p:cNvPr>
          <p:cNvSpPr txBox="1">
            <a:spLocks/>
          </p:cNvSpPr>
          <p:nvPr/>
        </p:nvSpPr>
        <p:spPr>
          <a:xfrm>
            <a:off x="8116227" y="3335337"/>
            <a:ext cx="3177192" cy="24558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E48312">
                  <a:lumMod val="75000"/>
                </a:srgbClr>
              </a:buClr>
              <a:buSzPct val="145000"/>
              <a:buFont typeface="Arial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Poverty Rate: 15.7%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E48312">
                  <a:lumMod val="75000"/>
                </a:srgbClr>
              </a:buClr>
              <a:buSzPct val="145000"/>
              <a:buFont typeface="Arial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Count: 9.5M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E48312">
                  <a:lumMod val="75000"/>
                </a:srgbClr>
              </a:buClr>
              <a:buSzPct val="145000"/>
              <a:buFont typeface="Arial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Decline, 2018-2019: 1.8%</a:t>
            </a:r>
          </a:p>
        </p:txBody>
      </p:sp>
    </p:spTree>
    <p:extLst>
      <p:ext uri="{BB962C8B-B14F-4D97-AF65-F5344CB8AC3E}">
        <p14:creationId xmlns:p14="http://schemas.microsoft.com/office/powerpoint/2010/main" val="525249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F80A125-51DA-402C-86CD-1731B791583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111"/>
          <a:stretch/>
        </p:blipFill>
        <p:spPr>
          <a:xfrm>
            <a:off x="1546438" y="480060"/>
            <a:ext cx="9099124" cy="5897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022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11DBBF1-3229-4BD9-B3D1-B4CA571E74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843625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5BC87C3E-1040-4EE4-9BDB-9537F7A1B3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68282"/>
            <a:ext cx="12192000" cy="494690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BE363D9-6295-455C-849D-D1ECB84E8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338" y="1566473"/>
            <a:ext cx="10601325" cy="216672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Domestic US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48D655-6876-4FD1-9FD5-980C3AA8A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5338" y="4092320"/>
            <a:ext cx="10601325" cy="1144884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4800" kern="12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Food Security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2CDBECE-872A-4C73-9DC1-BB4E805E2C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3894594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5CD5A0B-CDD7-427C-AA42-2EECFDFA1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6028863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118938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arallax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3.xml><?xml version="1.0" encoding="utf-8"?>
<a:theme xmlns:a="http://schemas.openxmlformats.org/drawingml/2006/main" name="1_Parallax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4.xml><?xml version="1.0" encoding="utf-8"?>
<a:theme xmlns:a="http://schemas.openxmlformats.org/drawingml/2006/main" name="2_Parallax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1795</TotalTime>
  <Words>1484</Words>
  <Application>Microsoft Office PowerPoint</Application>
  <PresentationFormat>Widescreen</PresentationFormat>
  <Paragraphs>206</Paragraphs>
  <Slides>28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Arial</vt:lpstr>
      <vt:lpstr>Calibri</vt:lpstr>
      <vt:lpstr>Calibri Light</vt:lpstr>
      <vt:lpstr>Cavolini</vt:lpstr>
      <vt:lpstr>Corbel</vt:lpstr>
      <vt:lpstr>1_Office Theme</vt:lpstr>
      <vt:lpstr>Parallax</vt:lpstr>
      <vt:lpstr>1_Parallax</vt:lpstr>
      <vt:lpstr>2_Parallax</vt:lpstr>
      <vt:lpstr>Poverty and Hunger</vt:lpstr>
      <vt:lpstr>How to Use</vt:lpstr>
      <vt:lpstr>Sources</vt:lpstr>
      <vt:lpstr>Domestic US</vt:lpstr>
      <vt:lpstr>U.S. POVERTY THRESHOLDS- 2019</vt:lpstr>
      <vt:lpstr>U.S. OFFICIAL POVERTY - 2019</vt:lpstr>
      <vt:lpstr>Poverty by Race, 2019</vt:lpstr>
      <vt:lpstr>PowerPoint Presentation</vt:lpstr>
      <vt:lpstr>Domestic US</vt:lpstr>
      <vt:lpstr>U.S. FOOD SECURITY - 2019</vt:lpstr>
      <vt:lpstr>Child Food Security - 2018</vt:lpstr>
      <vt:lpstr>Global</vt:lpstr>
      <vt:lpstr>Global Poverty by the Numbers</vt:lpstr>
      <vt:lpstr>Global</vt:lpstr>
      <vt:lpstr>Prevalence of Undernourishment - Global</vt:lpstr>
      <vt:lpstr>PowerPoint Presentation</vt:lpstr>
      <vt:lpstr>Drivers of Poverty and Hunger</vt:lpstr>
      <vt:lpstr>COVID-19 Impact</vt:lpstr>
      <vt:lpstr>PowerPoint Presentation</vt:lpstr>
      <vt:lpstr>COVID-19 and Hunger</vt:lpstr>
      <vt:lpstr>Economic Impacts of COVID</vt:lpstr>
      <vt:lpstr>Poverty Outlook</vt:lpstr>
      <vt:lpstr>Estimated Projections for Hunger</vt:lpstr>
      <vt:lpstr>Messages on COVID - Global</vt:lpstr>
      <vt:lpstr>COVID-19 Impact</vt:lpstr>
      <vt:lpstr>Domestic Income and Poverty Projections</vt:lpstr>
      <vt:lpstr>Domestic Income and Earnings   *current reporting</vt:lpstr>
      <vt:lpstr>Messages on COVID -Domestic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Cumming</dc:creator>
  <cp:lastModifiedBy>Ryan Cumming</cp:lastModifiedBy>
  <cp:revision>2</cp:revision>
  <dcterms:created xsi:type="dcterms:W3CDTF">2020-11-23T20:26:45Z</dcterms:created>
  <dcterms:modified xsi:type="dcterms:W3CDTF">2021-01-26T19:06:31Z</dcterms:modified>
</cp:coreProperties>
</file>