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377" r:id="rId5"/>
    <p:sldId id="390" r:id="rId6"/>
    <p:sldId id="364" r:id="rId7"/>
    <p:sldId id="389" r:id="rId8"/>
    <p:sldId id="356" r:id="rId9"/>
    <p:sldId id="369" r:id="rId10"/>
    <p:sldId id="410" r:id="rId11"/>
    <p:sldId id="387" r:id="rId12"/>
    <p:sldId id="411" r:id="rId13"/>
    <p:sldId id="407" r:id="rId1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876510-B0E7-0DAF-844E-625B6C70D8F9}" name="Sue Polis" initials="SP" userId="S::SPolis@lutheranservices.org::f17e2924-6b6e-44a7-850f-775d38dca0dc" providerId="AD"/>
  <p188:author id="{92CD0A41-1578-9E9C-E0E1-45F57CA92DB8}" name="Jon Grayson" initials="JG" userId="Jon Grayson" providerId="None"/>
  <p188:author id="{8B586BD7-E6D1-B102-ED95-95A4B0CA828E}" name="Elizabeth Suchanic" initials="ES" userId="S::suchanic@udel.edu::4f9bcc9f-1a38-4b57-b5c2-f746d7373d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F1B"/>
    <a:srgbClr val="181716"/>
    <a:srgbClr val="F89C22"/>
    <a:srgbClr val="E77016"/>
    <a:srgbClr val="FFAA1B"/>
    <a:srgbClr val="E75525"/>
    <a:srgbClr val="525807"/>
    <a:srgbClr val="17504B"/>
    <a:srgbClr val="444937"/>
    <a:srgbClr val="7026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CCDE44-8447-4C40-9A6E-EBD773C30E89}" v="1" dt="2025-03-06T18:49:54.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137" autoAdjust="0"/>
  </p:normalViewPr>
  <p:slideViewPr>
    <p:cSldViewPr snapToGrid="0">
      <p:cViewPr varScale="1">
        <p:scale>
          <a:sx n="62" d="100"/>
          <a:sy n="62" d="100"/>
        </p:scale>
        <p:origin x="1459" y="53"/>
      </p:cViewPr>
      <p:guideLst>
        <p:guide pos="3840"/>
        <p:guide orient="horz" pos="216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2.xml.rels><?xml version="1.0" encoding="UTF-8" standalone="yes"?>
<Relationships xmlns="http://schemas.openxmlformats.org/package/2006/relationships"><Relationship Id="rId3" Type="http://schemas.openxmlformats.org/officeDocument/2006/relationships/hyperlink" Target="https://www.modernhealthcare.com/medicaid/medicaid-managed-care-rules-transparency-cms" TargetMode="External"/><Relationship Id="rId2" Type="http://schemas.openxmlformats.org/officeDocument/2006/relationships/hyperlink" Target="https://www.modernhealthcare.com/medicaid/medicaid-taxes-hospitals-idaho-delaware-new-hampshire" TargetMode="External"/><Relationship Id="rId1" Type="http://schemas.openxmlformats.org/officeDocument/2006/relationships/hyperlink" Target="https://www.modernhealthcare.com/article/20160909/NEWS/160909886/gao-outlines-how-state-per-capita-rates-for-medicaid-would-work"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hyperlink" Target="https://www.modernhealthcare.com/medicaid/medicaid-managed-care-rules-transparency-cms" TargetMode="External"/><Relationship Id="rId2" Type="http://schemas.openxmlformats.org/officeDocument/2006/relationships/hyperlink" Target="https://www.modernhealthcare.com/medicaid/medicaid-taxes-hospitals-idaho-delaware-new-hampshire" TargetMode="External"/><Relationship Id="rId1" Type="http://schemas.openxmlformats.org/officeDocument/2006/relationships/hyperlink" Target="https://www.modernhealthcare.com/article/20160909/NEWS/160909886/gao-outlines-how-state-per-capita-rates-for-medicaid-would-work"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1DF842-2866-4A39-8CEB-B743C71BC44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F70A5CC-B2BD-4DBE-B6AA-EC2415D4DA11}">
      <dgm:prSet/>
      <dgm:spPr/>
      <dgm:t>
        <a:bodyPr/>
        <a:lstStyle/>
        <a:p>
          <a:r>
            <a:rPr lang="en-US" b="1" dirty="0"/>
            <a:t>Access to Care</a:t>
          </a:r>
          <a:endParaRPr lang="en-US" dirty="0"/>
        </a:p>
      </dgm:t>
    </dgm:pt>
    <dgm:pt modelId="{3D3FAA22-F987-4FCA-A0A0-D7C73A6B37D6}" type="parTrans" cxnId="{EC2FDF5F-D9F9-4571-891C-D10C02527DBE}">
      <dgm:prSet/>
      <dgm:spPr/>
      <dgm:t>
        <a:bodyPr/>
        <a:lstStyle/>
        <a:p>
          <a:endParaRPr lang="en-US"/>
        </a:p>
      </dgm:t>
    </dgm:pt>
    <dgm:pt modelId="{23BC6055-A7C9-48EE-91CA-7BDF3D9F76DD}" type="sibTrans" cxnId="{EC2FDF5F-D9F9-4571-891C-D10C02527DBE}">
      <dgm:prSet/>
      <dgm:spPr/>
      <dgm:t>
        <a:bodyPr/>
        <a:lstStyle/>
        <a:p>
          <a:endParaRPr lang="en-US"/>
        </a:p>
      </dgm:t>
    </dgm:pt>
    <dgm:pt modelId="{151FFACB-FCBB-473B-B7AE-F8E79EDA6CA6}">
      <dgm:prSet custT="1"/>
      <dgm:spPr>
        <a:solidFill>
          <a:schemeClr val="accent2">
            <a:lumMod val="20000"/>
            <a:lumOff val="80000"/>
            <a:alpha val="90000"/>
          </a:schemeClr>
        </a:solidFill>
      </dgm:spPr>
      <dgm:t>
        <a:bodyPr/>
        <a:lstStyle/>
        <a:p>
          <a:pPr>
            <a:buNone/>
          </a:pPr>
          <a:r>
            <a:rPr lang="en-US" sz="2400" b="1" dirty="0"/>
            <a:t>Medicaid</a:t>
          </a:r>
          <a:endParaRPr lang="en-US" sz="2400" dirty="0"/>
        </a:p>
      </dgm:t>
    </dgm:pt>
    <dgm:pt modelId="{0979D6F9-93F7-4E7E-9BB5-CFFF3A2C40DE}" type="parTrans" cxnId="{C3D5CBB3-38C7-4083-953B-83D97B77B4C2}">
      <dgm:prSet/>
      <dgm:spPr/>
      <dgm:t>
        <a:bodyPr/>
        <a:lstStyle/>
        <a:p>
          <a:endParaRPr lang="en-US"/>
        </a:p>
      </dgm:t>
    </dgm:pt>
    <dgm:pt modelId="{C19785C5-84F9-44EB-AC9E-5739FBB72538}" type="sibTrans" cxnId="{C3D5CBB3-38C7-4083-953B-83D97B77B4C2}">
      <dgm:prSet/>
      <dgm:spPr/>
      <dgm:t>
        <a:bodyPr/>
        <a:lstStyle/>
        <a:p>
          <a:endParaRPr lang="en-US"/>
        </a:p>
      </dgm:t>
    </dgm:pt>
    <dgm:pt modelId="{33879C56-4682-4251-B1DC-84B23D783B81}">
      <dgm:prSet/>
      <dgm:spPr>
        <a:solidFill>
          <a:schemeClr val="accent2">
            <a:lumMod val="20000"/>
            <a:lumOff val="80000"/>
            <a:alpha val="90000"/>
          </a:schemeClr>
        </a:solidFill>
      </dgm:spPr>
      <dgm:t>
        <a:bodyPr/>
        <a:lstStyle/>
        <a:p>
          <a:r>
            <a:rPr lang="en-US" sz="2100" b="0" dirty="0"/>
            <a:t>Payment/Reimbursement/Waivers/Demonstrations</a:t>
          </a:r>
          <a:endParaRPr lang="en-US" sz="2100" dirty="0"/>
        </a:p>
      </dgm:t>
    </dgm:pt>
    <dgm:pt modelId="{2FABFB8F-D5BE-4CEC-AE2E-1ACDD818D7E3}" type="parTrans" cxnId="{51950119-2B36-40E7-B550-59EA6991DE46}">
      <dgm:prSet/>
      <dgm:spPr/>
      <dgm:t>
        <a:bodyPr/>
        <a:lstStyle/>
        <a:p>
          <a:endParaRPr lang="en-US"/>
        </a:p>
      </dgm:t>
    </dgm:pt>
    <dgm:pt modelId="{E0206879-4AD4-446A-BAF9-CA9E2DE9ADC9}" type="sibTrans" cxnId="{51950119-2B36-40E7-B550-59EA6991DE46}">
      <dgm:prSet/>
      <dgm:spPr/>
      <dgm:t>
        <a:bodyPr/>
        <a:lstStyle/>
        <a:p>
          <a:endParaRPr lang="en-US"/>
        </a:p>
      </dgm:t>
    </dgm:pt>
    <dgm:pt modelId="{BABE103C-BF9A-4910-B737-90F89233BA13}">
      <dgm:prSet/>
      <dgm:spPr>
        <a:solidFill>
          <a:schemeClr val="accent2">
            <a:lumMod val="20000"/>
            <a:lumOff val="80000"/>
            <a:alpha val="90000"/>
          </a:schemeClr>
        </a:solidFill>
      </dgm:spPr>
      <dgm:t>
        <a:bodyPr/>
        <a:lstStyle/>
        <a:p>
          <a:r>
            <a:rPr lang="en-US" sz="2100" b="0" dirty="0"/>
            <a:t>Recruitment, Retention, </a:t>
          </a:r>
          <a:r>
            <a:rPr lang="en-US" sz="2100" dirty="0"/>
            <a:t>Pipeline and Readiness</a:t>
          </a:r>
        </a:p>
      </dgm:t>
    </dgm:pt>
    <dgm:pt modelId="{4DF93BC1-344D-4284-86D7-C4955E14E7D0}" type="parTrans" cxnId="{17530519-266B-49D9-B289-FF6C1C5CB103}">
      <dgm:prSet/>
      <dgm:spPr/>
      <dgm:t>
        <a:bodyPr/>
        <a:lstStyle/>
        <a:p>
          <a:endParaRPr lang="en-US"/>
        </a:p>
      </dgm:t>
    </dgm:pt>
    <dgm:pt modelId="{BF132EB0-B70D-4AB0-81DF-C5B0DBDECFB8}" type="sibTrans" cxnId="{17530519-266B-49D9-B289-FF6C1C5CB103}">
      <dgm:prSet/>
      <dgm:spPr/>
      <dgm:t>
        <a:bodyPr/>
        <a:lstStyle/>
        <a:p>
          <a:endParaRPr lang="en-US"/>
        </a:p>
      </dgm:t>
    </dgm:pt>
    <dgm:pt modelId="{86AAA338-C33A-4AD0-B3C0-3A53447455D1}">
      <dgm:prSet/>
      <dgm:spPr/>
      <dgm:t>
        <a:bodyPr/>
        <a:lstStyle/>
        <a:p>
          <a:r>
            <a:rPr lang="en-US" b="1" dirty="0"/>
            <a:t>Whole-Person Health including Behavioral Health</a:t>
          </a:r>
          <a:endParaRPr lang="en-US" dirty="0"/>
        </a:p>
      </dgm:t>
    </dgm:pt>
    <dgm:pt modelId="{9256702C-9DF2-4BF4-AEDF-22018062AFA4}" type="parTrans" cxnId="{BE27D0A4-84C6-426B-93A7-E6D0E9DFC586}">
      <dgm:prSet/>
      <dgm:spPr/>
      <dgm:t>
        <a:bodyPr/>
        <a:lstStyle/>
        <a:p>
          <a:endParaRPr lang="en-US"/>
        </a:p>
      </dgm:t>
    </dgm:pt>
    <dgm:pt modelId="{3204F1E5-8EF2-42F1-AF1F-4B64F8C1720F}" type="sibTrans" cxnId="{BE27D0A4-84C6-426B-93A7-E6D0E9DFC586}">
      <dgm:prSet/>
      <dgm:spPr/>
      <dgm:t>
        <a:bodyPr/>
        <a:lstStyle/>
        <a:p>
          <a:endParaRPr lang="en-US"/>
        </a:p>
      </dgm:t>
    </dgm:pt>
    <dgm:pt modelId="{AE37C0AC-7E97-4D3E-919A-CA166F44BFB6}">
      <dgm:prSet/>
      <dgm:spPr/>
      <dgm:t>
        <a:bodyPr/>
        <a:lstStyle/>
        <a:p>
          <a:pPr>
            <a:buFontTx/>
            <a:buNone/>
          </a:pPr>
          <a:r>
            <a:rPr lang="en-US" b="1" dirty="0"/>
            <a:t>Health &amp; Housing </a:t>
          </a:r>
          <a:r>
            <a:rPr lang="en-US" dirty="0"/>
            <a:t>(connects with Medicaid)</a:t>
          </a:r>
        </a:p>
      </dgm:t>
    </dgm:pt>
    <dgm:pt modelId="{764BB6AC-3AC0-4484-B776-283CFE176206}" type="parTrans" cxnId="{E4E04E25-C120-4DDA-AB49-23E2595D2604}">
      <dgm:prSet/>
      <dgm:spPr/>
      <dgm:t>
        <a:bodyPr/>
        <a:lstStyle/>
        <a:p>
          <a:endParaRPr lang="en-US"/>
        </a:p>
      </dgm:t>
    </dgm:pt>
    <dgm:pt modelId="{05A2AD3A-641D-4BE6-9083-530285B0023B}" type="sibTrans" cxnId="{E4E04E25-C120-4DDA-AB49-23E2595D2604}">
      <dgm:prSet/>
      <dgm:spPr/>
      <dgm:t>
        <a:bodyPr/>
        <a:lstStyle/>
        <a:p>
          <a:endParaRPr lang="en-US"/>
        </a:p>
      </dgm:t>
    </dgm:pt>
    <dgm:pt modelId="{96F8F21C-0458-46D5-8BE2-56DD299F090A}">
      <dgm:prSet/>
      <dgm:spPr/>
      <dgm:t>
        <a:bodyPr/>
        <a:lstStyle/>
        <a:p>
          <a:r>
            <a:rPr lang="en-US" dirty="0"/>
            <a:t>Encompassing quality, safety, affordability, and accessibility</a:t>
          </a:r>
          <a:r>
            <a:rPr lang="en-US" i="1" dirty="0"/>
            <a:t>. </a:t>
          </a:r>
          <a:endParaRPr lang="en-US" dirty="0"/>
        </a:p>
      </dgm:t>
    </dgm:pt>
    <dgm:pt modelId="{452C76CD-7771-4C91-AE59-5BAF379F688A}" type="parTrans" cxnId="{6299E915-96ED-43CD-930F-E600AA94C7BF}">
      <dgm:prSet/>
      <dgm:spPr/>
      <dgm:t>
        <a:bodyPr/>
        <a:lstStyle/>
        <a:p>
          <a:endParaRPr lang="en-US"/>
        </a:p>
      </dgm:t>
    </dgm:pt>
    <dgm:pt modelId="{C1055D2B-E1D1-43E9-A682-44D0A10D72EC}" type="sibTrans" cxnId="{6299E915-96ED-43CD-930F-E600AA94C7BF}">
      <dgm:prSet/>
      <dgm:spPr/>
      <dgm:t>
        <a:bodyPr/>
        <a:lstStyle/>
        <a:p>
          <a:endParaRPr lang="en-US"/>
        </a:p>
      </dgm:t>
    </dgm:pt>
    <dgm:pt modelId="{45A1FF1A-1833-4CFF-A69D-65DC19A441FF}">
      <dgm:prSet custT="1"/>
      <dgm:spPr>
        <a:solidFill>
          <a:schemeClr val="accent2">
            <a:lumMod val="20000"/>
            <a:lumOff val="80000"/>
            <a:alpha val="90000"/>
          </a:schemeClr>
        </a:solidFill>
      </dgm:spPr>
      <dgm:t>
        <a:bodyPr/>
        <a:lstStyle/>
        <a:p>
          <a:pPr>
            <a:buNone/>
          </a:pPr>
          <a:r>
            <a:rPr lang="en-US" sz="2400" b="1" dirty="0"/>
            <a:t>Workforce </a:t>
          </a:r>
        </a:p>
      </dgm:t>
    </dgm:pt>
    <dgm:pt modelId="{1A32153B-F3A5-49E4-A3B8-E9665046AD46}" type="parTrans" cxnId="{CAEF58DA-8FB9-41D3-ACA2-3D66D236042B}">
      <dgm:prSet/>
      <dgm:spPr/>
      <dgm:t>
        <a:bodyPr/>
        <a:lstStyle/>
        <a:p>
          <a:endParaRPr lang="en-US"/>
        </a:p>
      </dgm:t>
    </dgm:pt>
    <dgm:pt modelId="{7C398E85-BEF4-4C99-9BC8-9E701A4C3273}" type="sibTrans" cxnId="{CAEF58DA-8FB9-41D3-ACA2-3D66D236042B}">
      <dgm:prSet/>
      <dgm:spPr/>
      <dgm:t>
        <a:bodyPr/>
        <a:lstStyle/>
        <a:p>
          <a:endParaRPr lang="en-US"/>
        </a:p>
      </dgm:t>
    </dgm:pt>
    <dgm:pt modelId="{EF132B57-DAC5-482C-9113-D4FB1288FC37}">
      <dgm:prSet custT="1"/>
      <dgm:spPr>
        <a:solidFill>
          <a:schemeClr val="accent2">
            <a:lumMod val="20000"/>
            <a:lumOff val="80000"/>
            <a:alpha val="90000"/>
          </a:schemeClr>
        </a:solidFill>
      </dgm:spPr>
      <dgm:t>
        <a:bodyPr/>
        <a:lstStyle/>
        <a:p>
          <a:pPr>
            <a:buFont typeface="Arial" panose="020B0604020202020204" pitchFamily="34" charset="0"/>
            <a:buChar char="•"/>
          </a:pPr>
          <a:r>
            <a:rPr lang="en-US" sz="2100" b="0" dirty="0"/>
            <a:t>Health and Behavioral Health w Services and Supports to Address Health-Related Social Needs</a:t>
          </a:r>
          <a:endParaRPr lang="en-US" sz="2100" dirty="0"/>
        </a:p>
      </dgm:t>
    </dgm:pt>
    <dgm:pt modelId="{125129E3-E26D-48F5-9FB5-F39FA6E7A9DB}" type="parTrans" cxnId="{798529DE-1263-42C7-A8FE-0B73A3A7A7C2}">
      <dgm:prSet/>
      <dgm:spPr/>
    </dgm:pt>
    <dgm:pt modelId="{CFE031B3-7B04-41DB-BF7B-D31B0A8CDB04}" type="sibTrans" cxnId="{798529DE-1263-42C7-A8FE-0B73A3A7A7C2}">
      <dgm:prSet/>
      <dgm:spPr/>
    </dgm:pt>
    <dgm:pt modelId="{881141FE-D9C5-4FC2-8BB9-C923E1580076}" type="pres">
      <dgm:prSet presAssocID="{CE1DF842-2866-4A39-8CEB-B743C71BC44E}" presName="linear" presStyleCnt="0">
        <dgm:presLayoutVars>
          <dgm:dir/>
          <dgm:animLvl val="lvl"/>
          <dgm:resizeHandles val="exact"/>
        </dgm:presLayoutVars>
      </dgm:prSet>
      <dgm:spPr/>
    </dgm:pt>
    <dgm:pt modelId="{E81B1391-5707-47BD-BB86-8575A495CCCD}" type="pres">
      <dgm:prSet presAssocID="{5F70A5CC-B2BD-4DBE-B6AA-EC2415D4DA11}" presName="parentLin" presStyleCnt="0"/>
      <dgm:spPr/>
    </dgm:pt>
    <dgm:pt modelId="{B22C2C61-07F7-4476-AC99-17A054D8AFB7}" type="pres">
      <dgm:prSet presAssocID="{5F70A5CC-B2BD-4DBE-B6AA-EC2415D4DA11}" presName="parentLeftMargin" presStyleLbl="node1" presStyleIdx="0" presStyleCnt="2"/>
      <dgm:spPr/>
    </dgm:pt>
    <dgm:pt modelId="{102CCB7B-018E-4C83-BB9A-40099CCFFDD3}" type="pres">
      <dgm:prSet presAssocID="{5F70A5CC-B2BD-4DBE-B6AA-EC2415D4DA11}" presName="parentText" presStyleLbl="node1" presStyleIdx="0" presStyleCnt="2">
        <dgm:presLayoutVars>
          <dgm:chMax val="0"/>
          <dgm:bulletEnabled val="1"/>
        </dgm:presLayoutVars>
      </dgm:prSet>
      <dgm:spPr/>
    </dgm:pt>
    <dgm:pt modelId="{35331DA5-75D0-4D74-9804-D90B918EC251}" type="pres">
      <dgm:prSet presAssocID="{5F70A5CC-B2BD-4DBE-B6AA-EC2415D4DA11}" presName="negativeSpace" presStyleCnt="0"/>
      <dgm:spPr/>
    </dgm:pt>
    <dgm:pt modelId="{78907A55-3D27-4CDA-B6F0-D3DE6C81B345}" type="pres">
      <dgm:prSet presAssocID="{5F70A5CC-B2BD-4DBE-B6AA-EC2415D4DA11}" presName="childText" presStyleLbl="conFgAcc1" presStyleIdx="0" presStyleCnt="2">
        <dgm:presLayoutVars>
          <dgm:bulletEnabled val="1"/>
        </dgm:presLayoutVars>
      </dgm:prSet>
      <dgm:spPr/>
    </dgm:pt>
    <dgm:pt modelId="{72460F59-DB4B-41DB-B39C-68E6168BA5BA}" type="pres">
      <dgm:prSet presAssocID="{23BC6055-A7C9-48EE-91CA-7BDF3D9F76DD}" presName="spaceBetweenRectangles" presStyleCnt="0"/>
      <dgm:spPr/>
    </dgm:pt>
    <dgm:pt modelId="{8F98876F-7725-436A-99FD-A40AE7528CFB}" type="pres">
      <dgm:prSet presAssocID="{86AAA338-C33A-4AD0-B3C0-3A53447455D1}" presName="parentLin" presStyleCnt="0"/>
      <dgm:spPr/>
    </dgm:pt>
    <dgm:pt modelId="{F292BCAA-D464-4556-A2A1-5D6832AD6E76}" type="pres">
      <dgm:prSet presAssocID="{86AAA338-C33A-4AD0-B3C0-3A53447455D1}" presName="parentLeftMargin" presStyleLbl="node1" presStyleIdx="0" presStyleCnt="2"/>
      <dgm:spPr/>
    </dgm:pt>
    <dgm:pt modelId="{A8C9ED61-695D-4FB0-9E81-3115F6ADDF7F}" type="pres">
      <dgm:prSet presAssocID="{86AAA338-C33A-4AD0-B3C0-3A53447455D1}" presName="parentText" presStyleLbl="node1" presStyleIdx="1" presStyleCnt="2">
        <dgm:presLayoutVars>
          <dgm:chMax val="0"/>
          <dgm:bulletEnabled val="1"/>
        </dgm:presLayoutVars>
      </dgm:prSet>
      <dgm:spPr/>
    </dgm:pt>
    <dgm:pt modelId="{71AFF238-EEE4-4DDF-AEFC-5610C2099F75}" type="pres">
      <dgm:prSet presAssocID="{86AAA338-C33A-4AD0-B3C0-3A53447455D1}" presName="negativeSpace" presStyleCnt="0"/>
      <dgm:spPr/>
    </dgm:pt>
    <dgm:pt modelId="{933B24BD-FFCB-4D40-9EB9-E556F88D71DA}" type="pres">
      <dgm:prSet presAssocID="{86AAA338-C33A-4AD0-B3C0-3A53447455D1}" presName="childText" presStyleLbl="conFgAcc1" presStyleIdx="1" presStyleCnt="2">
        <dgm:presLayoutVars>
          <dgm:bulletEnabled val="1"/>
        </dgm:presLayoutVars>
      </dgm:prSet>
      <dgm:spPr/>
    </dgm:pt>
  </dgm:ptLst>
  <dgm:cxnLst>
    <dgm:cxn modelId="{6299E915-96ED-43CD-930F-E600AA94C7BF}" srcId="{86AAA338-C33A-4AD0-B3C0-3A53447455D1}" destId="{96F8F21C-0458-46D5-8BE2-56DD299F090A}" srcOrd="1" destOrd="0" parTransId="{452C76CD-7771-4C91-AE59-5BAF379F688A}" sibTransId="{C1055D2B-E1D1-43E9-A682-44D0A10D72EC}"/>
    <dgm:cxn modelId="{51950119-2B36-40E7-B550-59EA6991DE46}" srcId="{5F70A5CC-B2BD-4DBE-B6AA-EC2415D4DA11}" destId="{33879C56-4682-4251-B1DC-84B23D783B81}" srcOrd="1" destOrd="0" parTransId="{2FABFB8F-D5BE-4CEC-AE2E-1ACDD818D7E3}" sibTransId="{E0206879-4AD4-446A-BAF9-CA9E2DE9ADC9}"/>
    <dgm:cxn modelId="{17530519-266B-49D9-B289-FF6C1C5CB103}" srcId="{5F70A5CC-B2BD-4DBE-B6AA-EC2415D4DA11}" destId="{BABE103C-BF9A-4910-B737-90F89233BA13}" srcOrd="4" destOrd="0" parTransId="{4DF93BC1-344D-4284-86D7-C4955E14E7D0}" sibTransId="{BF132EB0-B70D-4AB0-81DF-C5B0DBDECFB8}"/>
    <dgm:cxn modelId="{E4E04E25-C120-4DDA-AB49-23E2595D2604}" srcId="{86AAA338-C33A-4AD0-B3C0-3A53447455D1}" destId="{AE37C0AC-7E97-4D3E-919A-CA166F44BFB6}" srcOrd="0" destOrd="0" parTransId="{764BB6AC-3AC0-4484-B776-283CFE176206}" sibTransId="{05A2AD3A-641D-4BE6-9083-530285B0023B}"/>
    <dgm:cxn modelId="{75B3173B-DE71-4E49-8A02-3D00AFFFB18A}" type="presOf" srcId="{86AAA338-C33A-4AD0-B3C0-3A53447455D1}" destId="{A8C9ED61-695D-4FB0-9E81-3115F6ADDF7F}" srcOrd="1" destOrd="0" presId="urn:microsoft.com/office/officeart/2005/8/layout/list1"/>
    <dgm:cxn modelId="{EC2FDF5F-D9F9-4571-891C-D10C02527DBE}" srcId="{CE1DF842-2866-4A39-8CEB-B743C71BC44E}" destId="{5F70A5CC-B2BD-4DBE-B6AA-EC2415D4DA11}" srcOrd="0" destOrd="0" parTransId="{3D3FAA22-F987-4FCA-A0A0-D7C73A6B37D6}" sibTransId="{23BC6055-A7C9-48EE-91CA-7BDF3D9F76DD}"/>
    <dgm:cxn modelId="{6EBEA54B-EE93-4CAA-90AD-326AFE3ED805}" type="presOf" srcId="{EF132B57-DAC5-482C-9113-D4FB1288FC37}" destId="{78907A55-3D27-4CDA-B6F0-D3DE6C81B345}" srcOrd="0" destOrd="2" presId="urn:microsoft.com/office/officeart/2005/8/layout/list1"/>
    <dgm:cxn modelId="{B447706F-5239-4731-B0B3-6DA5F2DCE9FF}" type="presOf" srcId="{33879C56-4682-4251-B1DC-84B23D783B81}" destId="{78907A55-3D27-4CDA-B6F0-D3DE6C81B345}" srcOrd="0" destOrd="1" presId="urn:microsoft.com/office/officeart/2005/8/layout/list1"/>
    <dgm:cxn modelId="{A3D9797A-4F8F-4460-AB38-E836D6F0ECDB}" type="presOf" srcId="{CE1DF842-2866-4A39-8CEB-B743C71BC44E}" destId="{881141FE-D9C5-4FC2-8BB9-C923E1580076}" srcOrd="0" destOrd="0" presId="urn:microsoft.com/office/officeart/2005/8/layout/list1"/>
    <dgm:cxn modelId="{68738697-69A0-4AD4-8C43-7981C0A72B7E}" type="presOf" srcId="{5F70A5CC-B2BD-4DBE-B6AA-EC2415D4DA11}" destId="{B22C2C61-07F7-4476-AC99-17A054D8AFB7}" srcOrd="0" destOrd="0" presId="urn:microsoft.com/office/officeart/2005/8/layout/list1"/>
    <dgm:cxn modelId="{5F30EE99-C0C8-4F61-85B1-BF06D738C2C9}" type="presOf" srcId="{86AAA338-C33A-4AD0-B3C0-3A53447455D1}" destId="{F292BCAA-D464-4556-A2A1-5D6832AD6E76}" srcOrd="0" destOrd="0" presId="urn:microsoft.com/office/officeart/2005/8/layout/list1"/>
    <dgm:cxn modelId="{958D11A0-7C8F-4CEC-B90C-EB5887C98CF9}" type="presOf" srcId="{96F8F21C-0458-46D5-8BE2-56DD299F090A}" destId="{933B24BD-FFCB-4D40-9EB9-E556F88D71DA}" srcOrd="0" destOrd="1" presId="urn:microsoft.com/office/officeart/2005/8/layout/list1"/>
    <dgm:cxn modelId="{BE27D0A4-84C6-426B-93A7-E6D0E9DFC586}" srcId="{CE1DF842-2866-4A39-8CEB-B743C71BC44E}" destId="{86AAA338-C33A-4AD0-B3C0-3A53447455D1}" srcOrd="1" destOrd="0" parTransId="{9256702C-9DF2-4BF4-AEDF-22018062AFA4}" sibTransId="{3204F1E5-8EF2-42F1-AF1F-4B64F8C1720F}"/>
    <dgm:cxn modelId="{C3D5CBB3-38C7-4083-953B-83D97B77B4C2}" srcId="{5F70A5CC-B2BD-4DBE-B6AA-EC2415D4DA11}" destId="{151FFACB-FCBB-473B-B7AE-F8E79EDA6CA6}" srcOrd="0" destOrd="0" parTransId="{0979D6F9-93F7-4E7E-9BB5-CFFF3A2C40DE}" sibTransId="{C19785C5-84F9-44EB-AC9E-5739FBB72538}"/>
    <dgm:cxn modelId="{9839E0B6-C42D-4F2B-8CA3-067F0F8CF6BD}" type="presOf" srcId="{BABE103C-BF9A-4910-B737-90F89233BA13}" destId="{78907A55-3D27-4CDA-B6F0-D3DE6C81B345}" srcOrd="0" destOrd="4" presId="urn:microsoft.com/office/officeart/2005/8/layout/list1"/>
    <dgm:cxn modelId="{CB3464CF-2129-4475-91F5-1D84C546300A}" type="presOf" srcId="{45A1FF1A-1833-4CFF-A69D-65DC19A441FF}" destId="{78907A55-3D27-4CDA-B6F0-D3DE6C81B345}" srcOrd="0" destOrd="3" presId="urn:microsoft.com/office/officeart/2005/8/layout/list1"/>
    <dgm:cxn modelId="{CAEF58DA-8FB9-41D3-ACA2-3D66D236042B}" srcId="{5F70A5CC-B2BD-4DBE-B6AA-EC2415D4DA11}" destId="{45A1FF1A-1833-4CFF-A69D-65DC19A441FF}" srcOrd="3" destOrd="0" parTransId="{1A32153B-F3A5-49E4-A3B8-E9665046AD46}" sibTransId="{7C398E85-BEF4-4C99-9BC8-9E701A4C3273}"/>
    <dgm:cxn modelId="{798529DE-1263-42C7-A8FE-0B73A3A7A7C2}" srcId="{5F70A5CC-B2BD-4DBE-B6AA-EC2415D4DA11}" destId="{EF132B57-DAC5-482C-9113-D4FB1288FC37}" srcOrd="2" destOrd="0" parTransId="{125129E3-E26D-48F5-9FB5-F39FA6E7A9DB}" sibTransId="{CFE031B3-7B04-41DB-BF7B-D31B0A8CDB04}"/>
    <dgm:cxn modelId="{564627DF-EA96-48E4-B1E7-8A419F3C4927}" type="presOf" srcId="{151FFACB-FCBB-473B-B7AE-F8E79EDA6CA6}" destId="{78907A55-3D27-4CDA-B6F0-D3DE6C81B345}" srcOrd="0" destOrd="0" presId="urn:microsoft.com/office/officeart/2005/8/layout/list1"/>
    <dgm:cxn modelId="{74F4F1E5-8ED1-4DE3-A42A-27038E96101F}" type="presOf" srcId="{AE37C0AC-7E97-4D3E-919A-CA166F44BFB6}" destId="{933B24BD-FFCB-4D40-9EB9-E556F88D71DA}" srcOrd="0" destOrd="0" presId="urn:microsoft.com/office/officeart/2005/8/layout/list1"/>
    <dgm:cxn modelId="{8DB36CEF-C17F-43D6-9D14-BDD052AF69E8}" type="presOf" srcId="{5F70A5CC-B2BD-4DBE-B6AA-EC2415D4DA11}" destId="{102CCB7B-018E-4C83-BB9A-40099CCFFDD3}" srcOrd="1" destOrd="0" presId="urn:microsoft.com/office/officeart/2005/8/layout/list1"/>
    <dgm:cxn modelId="{1EA87849-26D8-4645-B12E-AEFCFE9F58CC}" type="presParOf" srcId="{881141FE-D9C5-4FC2-8BB9-C923E1580076}" destId="{E81B1391-5707-47BD-BB86-8575A495CCCD}" srcOrd="0" destOrd="0" presId="urn:microsoft.com/office/officeart/2005/8/layout/list1"/>
    <dgm:cxn modelId="{3C30BBD9-A60B-4DBB-9A35-FB362A90B5AA}" type="presParOf" srcId="{E81B1391-5707-47BD-BB86-8575A495CCCD}" destId="{B22C2C61-07F7-4476-AC99-17A054D8AFB7}" srcOrd="0" destOrd="0" presId="urn:microsoft.com/office/officeart/2005/8/layout/list1"/>
    <dgm:cxn modelId="{80F60799-D307-45B9-9452-5051C50CCD0F}" type="presParOf" srcId="{E81B1391-5707-47BD-BB86-8575A495CCCD}" destId="{102CCB7B-018E-4C83-BB9A-40099CCFFDD3}" srcOrd="1" destOrd="0" presId="urn:microsoft.com/office/officeart/2005/8/layout/list1"/>
    <dgm:cxn modelId="{DEE1C454-DCCA-4E74-8BAC-3B2BE5797A3C}" type="presParOf" srcId="{881141FE-D9C5-4FC2-8BB9-C923E1580076}" destId="{35331DA5-75D0-4D74-9804-D90B918EC251}" srcOrd="1" destOrd="0" presId="urn:microsoft.com/office/officeart/2005/8/layout/list1"/>
    <dgm:cxn modelId="{DA36C361-0AB1-419D-9D95-4F55C7C4ED83}" type="presParOf" srcId="{881141FE-D9C5-4FC2-8BB9-C923E1580076}" destId="{78907A55-3D27-4CDA-B6F0-D3DE6C81B345}" srcOrd="2" destOrd="0" presId="urn:microsoft.com/office/officeart/2005/8/layout/list1"/>
    <dgm:cxn modelId="{151CDAC6-3C31-4529-9F66-FA1F8E18D9C5}" type="presParOf" srcId="{881141FE-D9C5-4FC2-8BB9-C923E1580076}" destId="{72460F59-DB4B-41DB-B39C-68E6168BA5BA}" srcOrd="3" destOrd="0" presId="urn:microsoft.com/office/officeart/2005/8/layout/list1"/>
    <dgm:cxn modelId="{52EE71CD-B262-491F-AAC4-B366C36CB4F6}" type="presParOf" srcId="{881141FE-D9C5-4FC2-8BB9-C923E1580076}" destId="{8F98876F-7725-436A-99FD-A40AE7528CFB}" srcOrd="4" destOrd="0" presId="urn:microsoft.com/office/officeart/2005/8/layout/list1"/>
    <dgm:cxn modelId="{8A551151-FECC-44C4-A18E-B4E9D07F4885}" type="presParOf" srcId="{8F98876F-7725-436A-99FD-A40AE7528CFB}" destId="{F292BCAA-D464-4556-A2A1-5D6832AD6E76}" srcOrd="0" destOrd="0" presId="urn:microsoft.com/office/officeart/2005/8/layout/list1"/>
    <dgm:cxn modelId="{BB027538-A49C-42D9-A2C0-5145B44FA02C}" type="presParOf" srcId="{8F98876F-7725-436A-99FD-A40AE7528CFB}" destId="{A8C9ED61-695D-4FB0-9E81-3115F6ADDF7F}" srcOrd="1" destOrd="0" presId="urn:microsoft.com/office/officeart/2005/8/layout/list1"/>
    <dgm:cxn modelId="{DB8D3737-F8A4-4FA1-870E-338C387AFB0A}" type="presParOf" srcId="{881141FE-D9C5-4FC2-8BB9-C923E1580076}" destId="{71AFF238-EEE4-4DDF-AEFC-5610C2099F75}" srcOrd="5" destOrd="0" presId="urn:microsoft.com/office/officeart/2005/8/layout/list1"/>
    <dgm:cxn modelId="{148BC159-57A7-4142-8BC2-7A82A9C6E874}" type="presParOf" srcId="{881141FE-D9C5-4FC2-8BB9-C923E1580076}" destId="{933B24BD-FFCB-4D40-9EB9-E556F88D71D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DDFE20-06B9-4CF7-9F1C-66A926E83ABC}"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80F031F3-764A-4162-BF8E-339130A9064F}">
      <dgm:prSet custT="1"/>
      <dgm:spPr>
        <a:solidFill>
          <a:schemeClr val="accent2">
            <a:lumMod val="20000"/>
            <a:lumOff val="80000"/>
          </a:schemeClr>
        </a:solidFill>
      </dgm:spPr>
      <dgm:t>
        <a:bodyPr/>
        <a:lstStyle/>
        <a:p>
          <a:r>
            <a:rPr lang="en-US" sz="2400" b="1" i="0" dirty="0">
              <a:latin typeface="Montserrat Medium" panose="00000600000000000000" pitchFamily="2" charset="0"/>
            </a:rPr>
            <a:t>What has surfaced in Majority Plans in Congress thus far?</a:t>
          </a:r>
          <a:endParaRPr lang="en-US" sz="2400" i="0" dirty="0">
            <a:latin typeface="Montserrat Medium" panose="00000600000000000000" pitchFamily="2" charset="0"/>
          </a:endParaRPr>
        </a:p>
      </dgm:t>
    </dgm:pt>
    <dgm:pt modelId="{FE1919E3-5CCD-4D51-9D67-A7BFBC7ADC75}" type="parTrans" cxnId="{E3E3CFE3-9E03-4646-B005-2C9925A40B8E}">
      <dgm:prSet/>
      <dgm:spPr/>
      <dgm:t>
        <a:bodyPr/>
        <a:lstStyle/>
        <a:p>
          <a:endParaRPr lang="en-US"/>
        </a:p>
      </dgm:t>
    </dgm:pt>
    <dgm:pt modelId="{239FFEC3-F752-4FE4-9DD7-9FD60CB322BE}" type="sibTrans" cxnId="{E3E3CFE3-9E03-4646-B005-2C9925A40B8E}">
      <dgm:prSet/>
      <dgm:spPr/>
      <dgm:t>
        <a:bodyPr/>
        <a:lstStyle/>
        <a:p>
          <a:endParaRPr lang="en-US"/>
        </a:p>
      </dgm:t>
    </dgm:pt>
    <dgm:pt modelId="{303944B6-A6EA-4C0B-93CB-04B44593FA3D}">
      <dgm:prSet/>
      <dgm:spPr/>
      <dgm:t>
        <a:bodyPr/>
        <a:lstStyle/>
        <a:p>
          <a:r>
            <a:rPr lang="en-US" b="0" i="0" dirty="0"/>
            <a:t>Converting Medicaid from open-ended entitlement financing to </a:t>
          </a:r>
          <a:r>
            <a:rPr lang="en-US" b="0" i="0" dirty="0">
              <a:hlinkClick xmlns:r="http://schemas.openxmlformats.org/officeDocument/2006/relationships" r:id="rId1"/>
            </a:rPr>
            <a:t>"per capita" funding</a:t>
          </a:r>
          <a:r>
            <a:rPr lang="en-US" b="0" i="0" dirty="0"/>
            <a:t>, which would reduce federal support by $900 billion over 10 years.</a:t>
          </a:r>
          <a:endParaRPr lang="en-US" dirty="0"/>
        </a:p>
      </dgm:t>
    </dgm:pt>
    <dgm:pt modelId="{B933B049-8DCD-4064-983D-14C6502306AC}" type="parTrans" cxnId="{11688240-80FA-4388-9A1C-AAF07F918383}">
      <dgm:prSet/>
      <dgm:spPr/>
      <dgm:t>
        <a:bodyPr/>
        <a:lstStyle/>
        <a:p>
          <a:endParaRPr lang="en-US"/>
        </a:p>
      </dgm:t>
    </dgm:pt>
    <dgm:pt modelId="{62717D56-4D95-43BA-BC0E-52B0C5D39211}" type="sibTrans" cxnId="{11688240-80FA-4388-9A1C-AAF07F918383}">
      <dgm:prSet/>
      <dgm:spPr/>
      <dgm:t>
        <a:bodyPr/>
        <a:lstStyle/>
        <a:p>
          <a:endParaRPr lang="en-US"/>
        </a:p>
      </dgm:t>
    </dgm:pt>
    <dgm:pt modelId="{AD5732E7-CB41-4558-AFC9-AE2F4B102C5C}">
      <dgm:prSet/>
      <dgm:spPr/>
      <dgm:t>
        <a:bodyPr/>
        <a:lstStyle/>
        <a:p>
          <a:r>
            <a:rPr lang="en-US" b="0" i="0" dirty="0"/>
            <a:t>Eliminating enhanced federal payments to states that expanded Medicaid under the ACA, which would cut the program by $561 billion.</a:t>
          </a:r>
          <a:endParaRPr lang="en-US" dirty="0"/>
        </a:p>
      </dgm:t>
    </dgm:pt>
    <dgm:pt modelId="{DB384F8D-1475-4763-8909-7E31C70A8022}" type="parTrans" cxnId="{D5B5209B-72B1-49E3-B974-16820DA5608F}">
      <dgm:prSet/>
      <dgm:spPr/>
      <dgm:t>
        <a:bodyPr/>
        <a:lstStyle/>
        <a:p>
          <a:endParaRPr lang="en-US"/>
        </a:p>
      </dgm:t>
    </dgm:pt>
    <dgm:pt modelId="{83BA9FF0-7612-44FA-8622-DE1FCDC40632}" type="sibTrans" cxnId="{D5B5209B-72B1-49E3-B974-16820DA5608F}">
      <dgm:prSet/>
      <dgm:spPr/>
      <dgm:t>
        <a:bodyPr/>
        <a:lstStyle/>
        <a:p>
          <a:endParaRPr lang="en-US"/>
        </a:p>
      </dgm:t>
    </dgm:pt>
    <dgm:pt modelId="{7E005AAD-EAFF-456F-A5DB-5588494D20C4}">
      <dgm:prSet/>
      <dgm:spPr/>
      <dgm:t>
        <a:bodyPr/>
        <a:lstStyle/>
        <a:p>
          <a:r>
            <a:rPr lang="en-US" b="0" i="0" dirty="0"/>
            <a:t>Establishing work requirements for Medicaid, which would reduce spending by $100 billion.</a:t>
          </a:r>
          <a:endParaRPr lang="en-US" dirty="0"/>
        </a:p>
      </dgm:t>
    </dgm:pt>
    <dgm:pt modelId="{75875096-D621-4C06-ADF0-CBB039700DAA}" type="parTrans" cxnId="{940D9615-673F-4BA2-8D00-65993B83C062}">
      <dgm:prSet/>
      <dgm:spPr/>
      <dgm:t>
        <a:bodyPr/>
        <a:lstStyle/>
        <a:p>
          <a:endParaRPr lang="en-US"/>
        </a:p>
      </dgm:t>
    </dgm:pt>
    <dgm:pt modelId="{E87273CD-F379-4C93-ABF7-3A9038DF9340}" type="sibTrans" cxnId="{940D9615-673F-4BA2-8D00-65993B83C062}">
      <dgm:prSet/>
      <dgm:spPr/>
      <dgm:t>
        <a:bodyPr/>
        <a:lstStyle/>
        <a:p>
          <a:endParaRPr lang="en-US"/>
        </a:p>
      </dgm:t>
    </dgm:pt>
    <dgm:pt modelId="{1A5F0ECC-82D5-47CC-8020-31CD64A5AE65}">
      <dgm:prSet/>
      <dgm:spPr/>
      <dgm:t>
        <a:bodyPr/>
        <a:lstStyle/>
        <a:p>
          <a:r>
            <a:rPr lang="en-US" b="0" i="0" dirty="0"/>
            <a:t>Restricting states from using </a:t>
          </a:r>
          <a:r>
            <a:rPr lang="en-US" b="0" i="0" dirty="0">
              <a:hlinkClick xmlns:r="http://schemas.openxmlformats.org/officeDocument/2006/relationships" r:id="rId2"/>
            </a:rPr>
            <a:t>provider taxes</a:t>
          </a:r>
          <a:r>
            <a:rPr lang="en-US" b="0" i="0" dirty="0"/>
            <a:t> and </a:t>
          </a:r>
          <a:r>
            <a:rPr lang="en-US" b="0" i="0" dirty="0">
              <a:hlinkClick xmlns:r="http://schemas.openxmlformats.org/officeDocument/2006/relationships" r:id="rId3"/>
            </a:rPr>
            <a:t>state-directed payments</a:t>
          </a:r>
          <a:r>
            <a:rPr lang="en-US" b="0" i="0" dirty="0"/>
            <a:t> to coax higher federal Medicaid funding, which would save about $200 billion.</a:t>
          </a:r>
          <a:endParaRPr lang="en-US" dirty="0"/>
        </a:p>
      </dgm:t>
    </dgm:pt>
    <dgm:pt modelId="{329AB8DC-FEC0-4ADB-B213-BB6AFD273CB5}" type="parTrans" cxnId="{6866F7CB-698C-423B-A1AF-FA9152B82537}">
      <dgm:prSet/>
      <dgm:spPr/>
      <dgm:t>
        <a:bodyPr/>
        <a:lstStyle/>
        <a:p>
          <a:endParaRPr lang="en-US"/>
        </a:p>
      </dgm:t>
    </dgm:pt>
    <dgm:pt modelId="{F59F105E-85E7-4DAB-9927-C256B801556C}" type="sibTrans" cxnId="{6866F7CB-698C-423B-A1AF-FA9152B82537}">
      <dgm:prSet/>
      <dgm:spPr/>
      <dgm:t>
        <a:bodyPr/>
        <a:lstStyle/>
        <a:p>
          <a:endParaRPr lang="en-US"/>
        </a:p>
      </dgm:t>
    </dgm:pt>
    <dgm:pt modelId="{2346BBC2-8865-4FA3-A1C6-770A35955F47}" type="pres">
      <dgm:prSet presAssocID="{49DDFE20-06B9-4CF7-9F1C-66A926E83ABC}" presName="vert0" presStyleCnt="0">
        <dgm:presLayoutVars>
          <dgm:dir/>
          <dgm:animOne val="branch"/>
          <dgm:animLvl val="lvl"/>
        </dgm:presLayoutVars>
      </dgm:prSet>
      <dgm:spPr/>
    </dgm:pt>
    <dgm:pt modelId="{F4AF740E-0FFF-4537-AADD-8763E1152B3B}" type="pres">
      <dgm:prSet presAssocID="{80F031F3-764A-4162-BF8E-339130A9064F}" presName="thickLine" presStyleLbl="alignNode1" presStyleIdx="0" presStyleCnt="5"/>
      <dgm:spPr/>
    </dgm:pt>
    <dgm:pt modelId="{913EDA76-3835-441F-AEEF-37F330AB25F1}" type="pres">
      <dgm:prSet presAssocID="{80F031F3-764A-4162-BF8E-339130A9064F}" presName="horz1" presStyleCnt="0"/>
      <dgm:spPr/>
    </dgm:pt>
    <dgm:pt modelId="{C58B5CF3-79BF-4990-AE63-FC8DF23039DE}" type="pres">
      <dgm:prSet presAssocID="{80F031F3-764A-4162-BF8E-339130A9064F}" presName="tx1" presStyleLbl="revTx" presStyleIdx="0" presStyleCnt="5"/>
      <dgm:spPr/>
    </dgm:pt>
    <dgm:pt modelId="{8FAB9DD9-F5FA-4493-9CF8-BF8A3755AD11}" type="pres">
      <dgm:prSet presAssocID="{80F031F3-764A-4162-BF8E-339130A9064F}" presName="vert1" presStyleCnt="0"/>
      <dgm:spPr/>
    </dgm:pt>
    <dgm:pt modelId="{F0261CC7-6C0D-405A-AACC-AE67D5D230C0}" type="pres">
      <dgm:prSet presAssocID="{303944B6-A6EA-4C0B-93CB-04B44593FA3D}" presName="thickLine" presStyleLbl="alignNode1" presStyleIdx="1" presStyleCnt="5"/>
      <dgm:spPr/>
    </dgm:pt>
    <dgm:pt modelId="{05F4B554-3410-4CC5-B380-B37CB447D39B}" type="pres">
      <dgm:prSet presAssocID="{303944B6-A6EA-4C0B-93CB-04B44593FA3D}" presName="horz1" presStyleCnt="0"/>
      <dgm:spPr/>
    </dgm:pt>
    <dgm:pt modelId="{A68C08C1-8E28-423F-BE86-FE248DD05A4B}" type="pres">
      <dgm:prSet presAssocID="{303944B6-A6EA-4C0B-93CB-04B44593FA3D}" presName="tx1" presStyleLbl="revTx" presStyleIdx="1" presStyleCnt="5"/>
      <dgm:spPr/>
    </dgm:pt>
    <dgm:pt modelId="{3FA10D7E-BB9E-4F22-8F75-F8DB89FDD31A}" type="pres">
      <dgm:prSet presAssocID="{303944B6-A6EA-4C0B-93CB-04B44593FA3D}" presName="vert1" presStyleCnt="0"/>
      <dgm:spPr/>
    </dgm:pt>
    <dgm:pt modelId="{3965AEFB-40CE-4C4F-9991-94832E5D689C}" type="pres">
      <dgm:prSet presAssocID="{AD5732E7-CB41-4558-AFC9-AE2F4B102C5C}" presName="thickLine" presStyleLbl="alignNode1" presStyleIdx="2" presStyleCnt="5"/>
      <dgm:spPr/>
    </dgm:pt>
    <dgm:pt modelId="{1F5A4CD6-DBFD-42BD-8981-326589B63DEA}" type="pres">
      <dgm:prSet presAssocID="{AD5732E7-CB41-4558-AFC9-AE2F4B102C5C}" presName="horz1" presStyleCnt="0"/>
      <dgm:spPr/>
    </dgm:pt>
    <dgm:pt modelId="{74B96917-0437-4F9D-97B1-44AF2B636308}" type="pres">
      <dgm:prSet presAssocID="{AD5732E7-CB41-4558-AFC9-AE2F4B102C5C}" presName="tx1" presStyleLbl="revTx" presStyleIdx="2" presStyleCnt="5"/>
      <dgm:spPr/>
    </dgm:pt>
    <dgm:pt modelId="{2E5EDF48-2F7B-4964-97F8-D53D6E23211F}" type="pres">
      <dgm:prSet presAssocID="{AD5732E7-CB41-4558-AFC9-AE2F4B102C5C}" presName="vert1" presStyleCnt="0"/>
      <dgm:spPr/>
    </dgm:pt>
    <dgm:pt modelId="{F3036D10-87E5-4765-A2C8-9820489B77AD}" type="pres">
      <dgm:prSet presAssocID="{7E005AAD-EAFF-456F-A5DB-5588494D20C4}" presName="thickLine" presStyleLbl="alignNode1" presStyleIdx="3" presStyleCnt="5"/>
      <dgm:spPr/>
    </dgm:pt>
    <dgm:pt modelId="{F8FB2364-7A7A-46A4-B52A-A1B0BD492714}" type="pres">
      <dgm:prSet presAssocID="{7E005AAD-EAFF-456F-A5DB-5588494D20C4}" presName="horz1" presStyleCnt="0"/>
      <dgm:spPr/>
    </dgm:pt>
    <dgm:pt modelId="{3DA7A21E-72BC-4112-8892-87355719E3F7}" type="pres">
      <dgm:prSet presAssocID="{7E005AAD-EAFF-456F-A5DB-5588494D20C4}" presName="tx1" presStyleLbl="revTx" presStyleIdx="3" presStyleCnt="5"/>
      <dgm:spPr/>
    </dgm:pt>
    <dgm:pt modelId="{3B82B983-B91D-4470-8C9E-FB077E4C7376}" type="pres">
      <dgm:prSet presAssocID="{7E005AAD-EAFF-456F-A5DB-5588494D20C4}" presName="vert1" presStyleCnt="0"/>
      <dgm:spPr/>
    </dgm:pt>
    <dgm:pt modelId="{9AD4CF54-41B6-4E6A-861B-EBB569FCC3A6}" type="pres">
      <dgm:prSet presAssocID="{1A5F0ECC-82D5-47CC-8020-31CD64A5AE65}" presName="thickLine" presStyleLbl="alignNode1" presStyleIdx="4" presStyleCnt="5"/>
      <dgm:spPr/>
    </dgm:pt>
    <dgm:pt modelId="{271888D5-0D29-4136-BB8D-A613458F68E4}" type="pres">
      <dgm:prSet presAssocID="{1A5F0ECC-82D5-47CC-8020-31CD64A5AE65}" presName="horz1" presStyleCnt="0"/>
      <dgm:spPr/>
    </dgm:pt>
    <dgm:pt modelId="{A1D86AA0-CA2D-4654-815C-03F8F2CCB751}" type="pres">
      <dgm:prSet presAssocID="{1A5F0ECC-82D5-47CC-8020-31CD64A5AE65}" presName="tx1" presStyleLbl="revTx" presStyleIdx="4" presStyleCnt="5"/>
      <dgm:spPr/>
    </dgm:pt>
    <dgm:pt modelId="{A8EE6E1C-7572-4894-B75E-747DFE7D5AF1}" type="pres">
      <dgm:prSet presAssocID="{1A5F0ECC-82D5-47CC-8020-31CD64A5AE65}" presName="vert1" presStyleCnt="0"/>
      <dgm:spPr/>
    </dgm:pt>
  </dgm:ptLst>
  <dgm:cxnLst>
    <dgm:cxn modelId="{940D9615-673F-4BA2-8D00-65993B83C062}" srcId="{49DDFE20-06B9-4CF7-9F1C-66A926E83ABC}" destId="{7E005AAD-EAFF-456F-A5DB-5588494D20C4}" srcOrd="3" destOrd="0" parTransId="{75875096-D621-4C06-ADF0-CBB039700DAA}" sibTransId="{E87273CD-F379-4C93-ABF7-3A9038DF9340}"/>
    <dgm:cxn modelId="{FF6CD62A-8BCB-4050-B3B6-A2312F2D5958}" type="presOf" srcId="{7E005AAD-EAFF-456F-A5DB-5588494D20C4}" destId="{3DA7A21E-72BC-4112-8892-87355719E3F7}" srcOrd="0" destOrd="0" presId="urn:microsoft.com/office/officeart/2008/layout/LinedList"/>
    <dgm:cxn modelId="{DEED1D38-E255-48EE-BBDB-95BF5A655F3B}" type="presOf" srcId="{49DDFE20-06B9-4CF7-9F1C-66A926E83ABC}" destId="{2346BBC2-8865-4FA3-A1C6-770A35955F47}" srcOrd="0" destOrd="0" presId="urn:microsoft.com/office/officeart/2008/layout/LinedList"/>
    <dgm:cxn modelId="{11688240-80FA-4388-9A1C-AAF07F918383}" srcId="{49DDFE20-06B9-4CF7-9F1C-66A926E83ABC}" destId="{303944B6-A6EA-4C0B-93CB-04B44593FA3D}" srcOrd="1" destOrd="0" parTransId="{B933B049-8DCD-4064-983D-14C6502306AC}" sibTransId="{62717D56-4D95-43BA-BC0E-52B0C5D39211}"/>
    <dgm:cxn modelId="{CF242B5A-A52F-482A-B02C-85B97BA3D67B}" type="presOf" srcId="{303944B6-A6EA-4C0B-93CB-04B44593FA3D}" destId="{A68C08C1-8E28-423F-BE86-FE248DD05A4B}" srcOrd="0" destOrd="0" presId="urn:microsoft.com/office/officeart/2008/layout/LinedList"/>
    <dgm:cxn modelId="{20B16091-4550-4D3E-8399-5A65496D2E4F}" type="presOf" srcId="{80F031F3-764A-4162-BF8E-339130A9064F}" destId="{C58B5CF3-79BF-4990-AE63-FC8DF23039DE}" srcOrd="0" destOrd="0" presId="urn:microsoft.com/office/officeart/2008/layout/LinedList"/>
    <dgm:cxn modelId="{D5B5209B-72B1-49E3-B974-16820DA5608F}" srcId="{49DDFE20-06B9-4CF7-9F1C-66A926E83ABC}" destId="{AD5732E7-CB41-4558-AFC9-AE2F4B102C5C}" srcOrd="2" destOrd="0" parTransId="{DB384F8D-1475-4763-8909-7E31C70A8022}" sibTransId="{83BA9FF0-7612-44FA-8622-DE1FCDC40632}"/>
    <dgm:cxn modelId="{413D32B4-5CD5-4E12-AC45-934418618621}" type="presOf" srcId="{AD5732E7-CB41-4558-AFC9-AE2F4B102C5C}" destId="{74B96917-0437-4F9D-97B1-44AF2B636308}" srcOrd="0" destOrd="0" presId="urn:microsoft.com/office/officeart/2008/layout/LinedList"/>
    <dgm:cxn modelId="{6866F7CB-698C-423B-A1AF-FA9152B82537}" srcId="{49DDFE20-06B9-4CF7-9F1C-66A926E83ABC}" destId="{1A5F0ECC-82D5-47CC-8020-31CD64A5AE65}" srcOrd="4" destOrd="0" parTransId="{329AB8DC-FEC0-4ADB-B213-BB6AFD273CB5}" sibTransId="{F59F105E-85E7-4DAB-9927-C256B801556C}"/>
    <dgm:cxn modelId="{E07301D0-9EB8-48D5-9E01-26DA3CA6B86F}" type="presOf" srcId="{1A5F0ECC-82D5-47CC-8020-31CD64A5AE65}" destId="{A1D86AA0-CA2D-4654-815C-03F8F2CCB751}" srcOrd="0" destOrd="0" presId="urn:microsoft.com/office/officeart/2008/layout/LinedList"/>
    <dgm:cxn modelId="{E3E3CFE3-9E03-4646-B005-2C9925A40B8E}" srcId="{49DDFE20-06B9-4CF7-9F1C-66A926E83ABC}" destId="{80F031F3-764A-4162-BF8E-339130A9064F}" srcOrd="0" destOrd="0" parTransId="{FE1919E3-5CCD-4D51-9D67-A7BFBC7ADC75}" sibTransId="{239FFEC3-F752-4FE4-9DD7-9FD60CB322BE}"/>
    <dgm:cxn modelId="{FBFFE6AC-E50A-4521-AC6B-C38CAD94EE05}" type="presParOf" srcId="{2346BBC2-8865-4FA3-A1C6-770A35955F47}" destId="{F4AF740E-0FFF-4537-AADD-8763E1152B3B}" srcOrd="0" destOrd="0" presId="urn:microsoft.com/office/officeart/2008/layout/LinedList"/>
    <dgm:cxn modelId="{A1FE6F2C-8660-476D-B23C-0B1C0D463350}" type="presParOf" srcId="{2346BBC2-8865-4FA3-A1C6-770A35955F47}" destId="{913EDA76-3835-441F-AEEF-37F330AB25F1}" srcOrd="1" destOrd="0" presId="urn:microsoft.com/office/officeart/2008/layout/LinedList"/>
    <dgm:cxn modelId="{B56763D4-3773-4DCD-8E79-B1457CAAD329}" type="presParOf" srcId="{913EDA76-3835-441F-AEEF-37F330AB25F1}" destId="{C58B5CF3-79BF-4990-AE63-FC8DF23039DE}" srcOrd="0" destOrd="0" presId="urn:microsoft.com/office/officeart/2008/layout/LinedList"/>
    <dgm:cxn modelId="{C17C15DD-1FFD-4898-9A2C-ED91155312D4}" type="presParOf" srcId="{913EDA76-3835-441F-AEEF-37F330AB25F1}" destId="{8FAB9DD9-F5FA-4493-9CF8-BF8A3755AD11}" srcOrd="1" destOrd="0" presId="urn:microsoft.com/office/officeart/2008/layout/LinedList"/>
    <dgm:cxn modelId="{4ECAFDF2-EAEE-43C0-84E6-662F209A4517}" type="presParOf" srcId="{2346BBC2-8865-4FA3-A1C6-770A35955F47}" destId="{F0261CC7-6C0D-405A-AACC-AE67D5D230C0}" srcOrd="2" destOrd="0" presId="urn:microsoft.com/office/officeart/2008/layout/LinedList"/>
    <dgm:cxn modelId="{F172D709-EC13-4E62-9D98-A33E728F92AD}" type="presParOf" srcId="{2346BBC2-8865-4FA3-A1C6-770A35955F47}" destId="{05F4B554-3410-4CC5-B380-B37CB447D39B}" srcOrd="3" destOrd="0" presId="urn:microsoft.com/office/officeart/2008/layout/LinedList"/>
    <dgm:cxn modelId="{AD050FE6-2DD1-4316-BAB0-3BD4FEA7CF15}" type="presParOf" srcId="{05F4B554-3410-4CC5-B380-B37CB447D39B}" destId="{A68C08C1-8E28-423F-BE86-FE248DD05A4B}" srcOrd="0" destOrd="0" presId="urn:microsoft.com/office/officeart/2008/layout/LinedList"/>
    <dgm:cxn modelId="{1D329999-BAA7-461F-8C4E-6475E18EF4AA}" type="presParOf" srcId="{05F4B554-3410-4CC5-B380-B37CB447D39B}" destId="{3FA10D7E-BB9E-4F22-8F75-F8DB89FDD31A}" srcOrd="1" destOrd="0" presId="urn:microsoft.com/office/officeart/2008/layout/LinedList"/>
    <dgm:cxn modelId="{5759C865-79EA-408F-8E02-C0B7E6FFED71}" type="presParOf" srcId="{2346BBC2-8865-4FA3-A1C6-770A35955F47}" destId="{3965AEFB-40CE-4C4F-9991-94832E5D689C}" srcOrd="4" destOrd="0" presId="urn:microsoft.com/office/officeart/2008/layout/LinedList"/>
    <dgm:cxn modelId="{45EED0DE-78B8-4A9E-B630-E25A3406E58A}" type="presParOf" srcId="{2346BBC2-8865-4FA3-A1C6-770A35955F47}" destId="{1F5A4CD6-DBFD-42BD-8981-326589B63DEA}" srcOrd="5" destOrd="0" presId="urn:microsoft.com/office/officeart/2008/layout/LinedList"/>
    <dgm:cxn modelId="{62118316-5A0D-421B-8E18-C6F86926C814}" type="presParOf" srcId="{1F5A4CD6-DBFD-42BD-8981-326589B63DEA}" destId="{74B96917-0437-4F9D-97B1-44AF2B636308}" srcOrd="0" destOrd="0" presId="urn:microsoft.com/office/officeart/2008/layout/LinedList"/>
    <dgm:cxn modelId="{2AD05A5B-D546-40DC-97C1-F9EA04823935}" type="presParOf" srcId="{1F5A4CD6-DBFD-42BD-8981-326589B63DEA}" destId="{2E5EDF48-2F7B-4964-97F8-D53D6E23211F}" srcOrd="1" destOrd="0" presId="urn:microsoft.com/office/officeart/2008/layout/LinedList"/>
    <dgm:cxn modelId="{29DCC04B-72E3-4FC8-9C8C-1E44386E44D1}" type="presParOf" srcId="{2346BBC2-8865-4FA3-A1C6-770A35955F47}" destId="{F3036D10-87E5-4765-A2C8-9820489B77AD}" srcOrd="6" destOrd="0" presId="urn:microsoft.com/office/officeart/2008/layout/LinedList"/>
    <dgm:cxn modelId="{5D5B2EB9-97B9-4808-B978-819D8E1B47D7}" type="presParOf" srcId="{2346BBC2-8865-4FA3-A1C6-770A35955F47}" destId="{F8FB2364-7A7A-46A4-B52A-A1B0BD492714}" srcOrd="7" destOrd="0" presId="urn:microsoft.com/office/officeart/2008/layout/LinedList"/>
    <dgm:cxn modelId="{47B4A260-C527-4C00-8369-76F9E6CB1235}" type="presParOf" srcId="{F8FB2364-7A7A-46A4-B52A-A1B0BD492714}" destId="{3DA7A21E-72BC-4112-8892-87355719E3F7}" srcOrd="0" destOrd="0" presId="urn:microsoft.com/office/officeart/2008/layout/LinedList"/>
    <dgm:cxn modelId="{7F3D4742-8FE4-4E0A-99C7-C8FA81905982}" type="presParOf" srcId="{F8FB2364-7A7A-46A4-B52A-A1B0BD492714}" destId="{3B82B983-B91D-4470-8C9E-FB077E4C7376}" srcOrd="1" destOrd="0" presId="urn:microsoft.com/office/officeart/2008/layout/LinedList"/>
    <dgm:cxn modelId="{707EFE0C-2939-406D-A60D-5BCE71748EAF}" type="presParOf" srcId="{2346BBC2-8865-4FA3-A1C6-770A35955F47}" destId="{9AD4CF54-41B6-4E6A-861B-EBB569FCC3A6}" srcOrd="8" destOrd="0" presId="urn:microsoft.com/office/officeart/2008/layout/LinedList"/>
    <dgm:cxn modelId="{F84F5A94-7456-457E-8C8B-1608893ADE07}" type="presParOf" srcId="{2346BBC2-8865-4FA3-A1C6-770A35955F47}" destId="{271888D5-0D29-4136-BB8D-A613458F68E4}" srcOrd="9" destOrd="0" presId="urn:microsoft.com/office/officeart/2008/layout/LinedList"/>
    <dgm:cxn modelId="{96BC9EEB-5D0F-4F2E-A3D5-A47A18360DED}" type="presParOf" srcId="{271888D5-0D29-4136-BB8D-A613458F68E4}" destId="{A1D86AA0-CA2D-4654-815C-03F8F2CCB751}" srcOrd="0" destOrd="0" presId="urn:microsoft.com/office/officeart/2008/layout/LinedList"/>
    <dgm:cxn modelId="{26FD6823-A20F-4AA2-94C7-E1461C4F701C}" type="presParOf" srcId="{271888D5-0D29-4136-BB8D-A613458F68E4}" destId="{A8EE6E1C-7572-4894-B75E-747DFE7D5AF1}" srcOrd="1" destOrd="0" presId="urn:microsoft.com/office/officeart/2008/layout/LinedList"/>
  </dgm:cxnLst>
  <dgm:bg/>
  <dgm:whole>
    <a:ln>
      <a:solidFill>
        <a:schemeClr val="accent2">
          <a:lumMod val="20000"/>
          <a:lumOff val="8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06CC71-0A19-4A8F-B011-7E6DFE41430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2333C05-1EF8-4AF9-939F-A4852A09CEB2}">
      <dgm:prSet custT="1"/>
      <dgm:spPr/>
      <dgm:t>
        <a:bodyPr/>
        <a:lstStyle/>
        <a:p>
          <a:r>
            <a:rPr lang="en-US" sz="2400" b="1" i="0" dirty="0"/>
            <a:t>Proposed reconciliation timeline from Speaker Johnson: </a:t>
          </a:r>
          <a:endParaRPr lang="en-US" sz="2400" b="1" dirty="0"/>
        </a:p>
      </dgm:t>
    </dgm:pt>
    <dgm:pt modelId="{128DE216-626D-4AEC-A263-F719C8F1DF51}" type="parTrans" cxnId="{5E65E032-80CF-4D31-AD04-F36BB2D8CE74}">
      <dgm:prSet/>
      <dgm:spPr/>
      <dgm:t>
        <a:bodyPr/>
        <a:lstStyle/>
        <a:p>
          <a:endParaRPr lang="en-US"/>
        </a:p>
      </dgm:t>
    </dgm:pt>
    <dgm:pt modelId="{C115C3AF-E927-4334-B28D-B2B9ACBFD367}" type="sibTrans" cxnId="{5E65E032-80CF-4D31-AD04-F36BB2D8CE74}">
      <dgm:prSet/>
      <dgm:spPr/>
      <dgm:t>
        <a:bodyPr/>
        <a:lstStyle/>
        <a:p>
          <a:endParaRPr lang="en-US"/>
        </a:p>
      </dgm:t>
    </dgm:pt>
    <dgm:pt modelId="{71651D56-6984-4E89-9C28-B2DF76B606E2}">
      <dgm:prSet/>
      <dgm:spPr/>
      <dgm:t>
        <a:bodyPr/>
        <a:lstStyle/>
        <a:p>
          <a:r>
            <a:rPr lang="en-US" b="0" i="0" dirty="0"/>
            <a:t>Week of Feb. 10: House Budget Committee approves a budget resolution, followed by a House floor vote </a:t>
          </a:r>
          <a:endParaRPr lang="en-US" dirty="0"/>
        </a:p>
      </dgm:t>
    </dgm:pt>
    <dgm:pt modelId="{B569B5FD-B6ED-4DCB-A48E-701E59E50B57}" type="parTrans" cxnId="{EA1597D7-55ED-4D5E-A6FA-D314002BA045}">
      <dgm:prSet/>
      <dgm:spPr/>
      <dgm:t>
        <a:bodyPr/>
        <a:lstStyle/>
        <a:p>
          <a:endParaRPr lang="en-US"/>
        </a:p>
      </dgm:t>
    </dgm:pt>
    <dgm:pt modelId="{27D5333B-DDE3-4EF0-BD6B-069ABCA31203}" type="sibTrans" cxnId="{EA1597D7-55ED-4D5E-A6FA-D314002BA045}">
      <dgm:prSet/>
      <dgm:spPr/>
      <dgm:t>
        <a:bodyPr/>
        <a:lstStyle/>
        <a:p>
          <a:endParaRPr lang="en-US"/>
        </a:p>
      </dgm:t>
    </dgm:pt>
    <dgm:pt modelId="{32EA302F-E97E-4175-A4AB-4AD78B848BD3}">
      <dgm:prSet/>
      <dgm:spPr/>
      <dgm:t>
        <a:bodyPr/>
        <a:lstStyle/>
        <a:p>
          <a:r>
            <a:rPr lang="en-US" b="0" i="0" dirty="0"/>
            <a:t>Week of Feb. 17: Senate vote-a-rama to adopt a budget resolution</a:t>
          </a:r>
          <a:endParaRPr lang="en-US" dirty="0"/>
        </a:p>
      </dgm:t>
    </dgm:pt>
    <dgm:pt modelId="{298DB507-C32D-4FC4-901A-FBFE40A2C347}" type="parTrans" cxnId="{0C1CAFC2-01AA-4C41-81FB-E07DE2225AD1}">
      <dgm:prSet/>
      <dgm:spPr/>
      <dgm:t>
        <a:bodyPr/>
        <a:lstStyle/>
        <a:p>
          <a:endParaRPr lang="en-US"/>
        </a:p>
      </dgm:t>
    </dgm:pt>
    <dgm:pt modelId="{9EE891A0-F5CB-4886-BE77-56CD1351BA21}" type="sibTrans" cxnId="{0C1CAFC2-01AA-4C41-81FB-E07DE2225AD1}">
      <dgm:prSet/>
      <dgm:spPr/>
      <dgm:t>
        <a:bodyPr/>
        <a:lstStyle/>
        <a:p>
          <a:endParaRPr lang="en-US"/>
        </a:p>
      </dgm:t>
    </dgm:pt>
    <dgm:pt modelId="{495D645B-61A2-40FF-B777-3E8FE0C29CC0}">
      <dgm:prSet/>
      <dgm:spPr/>
      <dgm:t>
        <a:bodyPr/>
        <a:lstStyle/>
        <a:p>
          <a:r>
            <a:rPr lang="en-US" b="0" i="0" dirty="0"/>
            <a:t>A week to negotiate a bicameral resolution that serves as a compromise between the House and Senate plans</a:t>
          </a:r>
          <a:endParaRPr lang="en-US" dirty="0"/>
        </a:p>
      </dgm:t>
    </dgm:pt>
    <dgm:pt modelId="{2AF5DA65-D065-4BBA-826C-B1205CEFCC8E}" type="parTrans" cxnId="{6096BA5A-DC02-4E5F-9C3F-91C27C7BDC76}">
      <dgm:prSet/>
      <dgm:spPr/>
      <dgm:t>
        <a:bodyPr/>
        <a:lstStyle/>
        <a:p>
          <a:endParaRPr lang="en-US"/>
        </a:p>
      </dgm:t>
    </dgm:pt>
    <dgm:pt modelId="{A100C89F-87F7-42B6-B297-47007CA33D46}" type="sibTrans" cxnId="{6096BA5A-DC02-4E5F-9C3F-91C27C7BDC76}">
      <dgm:prSet/>
      <dgm:spPr/>
      <dgm:t>
        <a:bodyPr/>
        <a:lstStyle/>
        <a:p>
          <a:endParaRPr lang="en-US"/>
        </a:p>
      </dgm:t>
    </dgm:pt>
    <dgm:pt modelId="{553BB99B-F90C-49D7-9B54-140CDA93638D}">
      <dgm:prSet/>
      <dgm:spPr/>
      <dgm:t>
        <a:bodyPr/>
        <a:lstStyle/>
        <a:p>
          <a:r>
            <a:rPr lang="en-US" b="0" i="0" dirty="0"/>
            <a:t>Feb 27: Final vote to adopt a concurrent budget resolution backed by Republicans in both chambers</a:t>
          </a:r>
          <a:endParaRPr lang="en-US" dirty="0"/>
        </a:p>
      </dgm:t>
    </dgm:pt>
    <dgm:pt modelId="{432F6498-EAFC-4F11-9382-05E9F926B3F4}" type="parTrans" cxnId="{579C78FD-502A-4091-9B24-6ED0979131AE}">
      <dgm:prSet/>
      <dgm:spPr/>
      <dgm:t>
        <a:bodyPr/>
        <a:lstStyle/>
        <a:p>
          <a:endParaRPr lang="en-US"/>
        </a:p>
      </dgm:t>
    </dgm:pt>
    <dgm:pt modelId="{45E49302-D94C-4465-8F99-CEFAF71CEE1E}" type="sibTrans" cxnId="{579C78FD-502A-4091-9B24-6ED0979131AE}">
      <dgm:prSet/>
      <dgm:spPr/>
      <dgm:t>
        <a:bodyPr/>
        <a:lstStyle/>
        <a:p>
          <a:endParaRPr lang="en-US"/>
        </a:p>
      </dgm:t>
    </dgm:pt>
    <dgm:pt modelId="{C000457C-245A-43CB-B7C2-76ACE56581F5}">
      <dgm:prSet/>
      <dgm:spPr/>
      <dgm:t>
        <a:bodyPr/>
        <a:lstStyle/>
        <a:p>
          <a:r>
            <a:rPr lang="en-US" b="0" i="0" dirty="0">
              <a:solidFill>
                <a:srgbClr val="FF0000"/>
              </a:solidFill>
            </a:rPr>
            <a:t>By Easter: Pass a reconciliation package in the House floor</a:t>
          </a:r>
          <a:endParaRPr lang="en-US" dirty="0">
            <a:solidFill>
              <a:srgbClr val="FF0000"/>
            </a:solidFill>
          </a:endParaRPr>
        </a:p>
      </dgm:t>
    </dgm:pt>
    <dgm:pt modelId="{F4B4E899-3DB6-4E99-B396-D5472DD5E479}" type="parTrans" cxnId="{1D1BE735-7C44-47EB-B6B3-C42933D5B408}">
      <dgm:prSet/>
      <dgm:spPr/>
      <dgm:t>
        <a:bodyPr/>
        <a:lstStyle/>
        <a:p>
          <a:endParaRPr lang="en-US"/>
        </a:p>
      </dgm:t>
    </dgm:pt>
    <dgm:pt modelId="{4848391A-3FBC-4C6F-A0EA-65D6CB4B4845}" type="sibTrans" cxnId="{1D1BE735-7C44-47EB-B6B3-C42933D5B408}">
      <dgm:prSet/>
      <dgm:spPr/>
      <dgm:t>
        <a:bodyPr/>
        <a:lstStyle/>
        <a:p>
          <a:endParaRPr lang="en-US"/>
        </a:p>
      </dgm:t>
    </dgm:pt>
    <dgm:pt modelId="{A8C0E8E7-81C1-4855-B193-FC04A35278B9}">
      <dgm:prSet/>
      <dgm:spPr/>
      <dgm:t>
        <a:bodyPr/>
        <a:lstStyle/>
        <a:p>
          <a:r>
            <a:rPr lang="en-US" b="0" i="0" dirty="0"/>
            <a:t>By Memorial Day: Final passage</a:t>
          </a:r>
          <a:endParaRPr lang="en-US" dirty="0"/>
        </a:p>
      </dgm:t>
    </dgm:pt>
    <dgm:pt modelId="{7A1688F2-96D5-4CF1-9009-9EC8BF3E8891}" type="parTrans" cxnId="{AFFD79B1-71E9-4DF0-BF17-C2ED42A06C3C}">
      <dgm:prSet/>
      <dgm:spPr/>
      <dgm:t>
        <a:bodyPr/>
        <a:lstStyle/>
        <a:p>
          <a:endParaRPr lang="en-US"/>
        </a:p>
      </dgm:t>
    </dgm:pt>
    <dgm:pt modelId="{F43EF79A-A0EB-475C-A32A-131F7AB8DD1C}" type="sibTrans" cxnId="{AFFD79B1-71E9-4DF0-BF17-C2ED42A06C3C}">
      <dgm:prSet/>
      <dgm:spPr/>
      <dgm:t>
        <a:bodyPr/>
        <a:lstStyle/>
        <a:p>
          <a:endParaRPr lang="en-US"/>
        </a:p>
      </dgm:t>
    </dgm:pt>
    <dgm:pt modelId="{4ACABCA4-2503-4D30-96F3-32EF1B6D6482}" type="pres">
      <dgm:prSet presAssocID="{4206CC71-0A19-4A8F-B011-7E6DFE41430C}" presName="root" presStyleCnt="0">
        <dgm:presLayoutVars>
          <dgm:dir/>
          <dgm:resizeHandles val="exact"/>
        </dgm:presLayoutVars>
      </dgm:prSet>
      <dgm:spPr/>
    </dgm:pt>
    <dgm:pt modelId="{AAC583B3-227C-4A3A-B0B8-7B3459DF5C6E}" type="pres">
      <dgm:prSet presAssocID="{82333C05-1EF8-4AF9-939F-A4852A09CEB2}" presName="compNode" presStyleCnt="0"/>
      <dgm:spPr/>
    </dgm:pt>
    <dgm:pt modelId="{36035D00-CF15-4564-9B1F-296DADC629E6}" type="pres">
      <dgm:prSet presAssocID="{82333C05-1EF8-4AF9-939F-A4852A09CEB2}" presName="bgRect" presStyleLbl="bgShp" presStyleIdx="0" presStyleCnt="7"/>
      <dgm:spPr/>
    </dgm:pt>
    <dgm:pt modelId="{0E2AD1D5-B1C1-4397-86B3-2DA5E27E7F27}" type="pres">
      <dgm:prSet presAssocID="{82333C05-1EF8-4AF9-939F-A4852A09CEB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C80BAA07-976D-4453-B479-B8B6BEF999E6}" type="pres">
      <dgm:prSet presAssocID="{82333C05-1EF8-4AF9-939F-A4852A09CEB2}" presName="spaceRect" presStyleCnt="0"/>
      <dgm:spPr/>
    </dgm:pt>
    <dgm:pt modelId="{183F1AA4-3C46-45E4-88C6-FEB9A2350F2B}" type="pres">
      <dgm:prSet presAssocID="{82333C05-1EF8-4AF9-939F-A4852A09CEB2}" presName="parTx" presStyleLbl="revTx" presStyleIdx="0" presStyleCnt="7">
        <dgm:presLayoutVars>
          <dgm:chMax val="0"/>
          <dgm:chPref val="0"/>
        </dgm:presLayoutVars>
      </dgm:prSet>
      <dgm:spPr/>
    </dgm:pt>
    <dgm:pt modelId="{C60FBE91-FEBD-4D82-8D06-7228242E1D5A}" type="pres">
      <dgm:prSet presAssocID="{C115C3AF-E927-4334-B28D-B2B9ACBFD367}" presName="sibTrans" presStyleCnt="0"/>
      <dgm:spPr/>
    </dgm:pt>
    <dgm:pt modelId="{7FAA8504-6E3E-4CA9-B7E9-5373ACB0AAF1}" type="pres">
      <dgm:prSet presAssocID="{71651D56-6984-4E89-9C28-B2DF76B606E2}" presName="compNode" presStyleCnt="0"/>
      <dgm:spPr/>
    </dgm:pt>
    <dgm:pt modelId="{47666A27-376E-419C-8DE9-F5D55D1D1074}" type="pres">
      <dgm:prSet presAssocID="{71651D56-6984-4E89-9C28-B2DF76B606E2}" presName="bgRect" presStyleLbl="bgShp" presStyleIdx="1" presStyleCnt="7"/>
      <dgm:spPr/>
    </dgm:pt>
    <dgm:pt modelId="{E817720A-BA4A-4E89-B68F-57DB1905308D}" type="pres">
      <dgm:prSet presAssocID="{71651D56-6984-4E89-9C28-B2DF76B606E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56FEBB8C-1153-4414-B26E-1459E21F2D63}" type="pres">
      <dgm:prSet presAssocID="{71651D56-6984-4E89-9C28-B2DF76B606E2}" presName="spaceRect" presStyleCnt="0"/>
      <dgm:spPr/>
    </dgm:pt>
    <dgm:pt modelId="{7AB0B16C-004C-4A77-AD8A-31FB54CC772B}" type="pres">
      <dgm:prSet presAssocID="{71651D56-6984-4E89-9C28-B2DF76B606E2}" presName="parTx" presStyleLbl="revTx" presStyleIdx="1" presStyleCnt="7">
        <dgm:presLayoutVars>
          <dgm:chMax val="0"/>
          <dgm:chPref val="0"/>
        </dgm:presLayoutVars>
      </dgm:prSet>
      <dgm:spPr/>
    </dgm:pt>
    <dgm:pt modelId="{1BFF46F0-2839-4909-A8BD-2C78E0D3AE13}" type="pres">
      <dgm:prSet presAssocID="{27D5333B-DDE3-4EF0-BD6B-069ABCA31203}" presName="sibTrans" presStyleCnt="0"/>
      <dgm:spPr/>
    </dgm:pt>
    <dgm:pt modelId="{FF0EA5CD-3CA6-4C11-AF0D-8F649868C71E}" type="pres">
      <dgm:prSet presAssocID="{32EA302F-E97E-4175-A4AB-4AD78B848BD3}" presName="compNode" presStyleCnt="0"/>
      <dgm:spPr/>
    </dgm:pt>
    <dgm:pt modelId="{7CA47430-4546-421D-B23F-1E0B38FCA3D1}" type="pres">
      <dgm:prSet presAssocID="{32EA302F-E97E-4175-A4AB-4AD78B848BD3}" presName="bgRect" presStyleLbl="bgShp" presStyleIdx="2" presStyleCnt="7"/>
      <dgm:spPr/>
    </dgm:pt>
    <dgm:pt modelId="{79169F29-2AD2-4703-90F2-54993D15A062}" type="pres">
      <dgm:prSet presAssocID="{32EA302F-E97E-4175-A4AB-4AD78B848BD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D922271D-24E2-4949-8F4E-BC826DC3E964}" type="pres">
      <dgm:prSet presAssocID="{32EA302F-E97E-4175-A4AB-4AD78B848BD3}" presName="spaceRect" presStyleCnt="0"/>
      <dgm:spPr/>
    </dgm:pt>
    <dgm:pt modelId="{E8AFFF0D-C3CB-4C6F-B08B-23D488CAA17B}" type="pres">
      <dgm:prSet presAssocID="{32EA302F-E97E-4175-A4AB-4AD78B848BD3}" presName="parTx" presStyleLbl="revTx" presStyleIdx="2" presStyleCnt="7">
        <dgm:presLayoutVars>
          <dgm:chMax val="0"/>
          <dgm:chPref val="0"/>
        </dgm:presLayoutVars>
      </dgm:prSet>
      <dgm:spPr/>
    </dgm:pt>
    <dgm:pt modelId="{AE0F7BA0-621D-4F90-B08F-D0C44084E6E8}" type="pres">
      <dgm:prSet presAssocID="{9EE891A0-F5CB-4886-BE77-56CD1351BA21}" presName="sibTrans" presStyleCnt="0"/>
      <dgm:spPr/>
    </dgm:pt>
    <dgm:pt modelId="{D52F859F-F533-4852-8C7F-AA28F58AF76C}" type="pres">
      <dgm:prSet presAssocID="{495D645B-61A2-40FF-B777-3E8FE0C29CC0}" presName="compNode" presStyleCnt="0"/>
      <dgm:spPr/>
    </dgm:pt>
    <dgm:pt modelId="{48B76AAC-F067-4F89-9601-889F615E2B43}" type="pres">
      <dgm:prSet presAssocID="{495D645B-61A2-40FF-B777-3E8FE0C29CC0}" presName="bgRect" presStyleLbl="bgShp" presStyleIdx="3" presStyleCnt="7"/>
      <dgm:spPr/>
    </dgm:pt>
    <dgm:pt modelId="{5BF794C0-84A2-4F0F-A263-948CCCFA2CD4}" type="pres">
      <dgm:prSet presAssocID="{495D645B-61A2-40FF-B777-3E8FE0C29CC0}"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2C2990FF-4ECA-4EF1-B8C5-FEB31C3C06E3}" type="pres">
      <dgm:prSet presAssocID="{495D645B-61A2-40FF-B777-3E8FE0C29CC0}" presName="spaceRect" presStyleCnt="0"/>
      <dgm:spPr/>
    </dgm:pt>
    <dgm:pt modelId="{FBB06FA6-2834-43B1-A0CC-AAF9A9ECA2B0}" type="pres">
      <dgm:prSet presAssocID="{495D645B-61A2-40FF-B777-3E8FE0C29CC0}" presName="parTx" presStyleLbl="revTx" presStyleIdx="3" presStyleCnt="7">
        <dgm:presLayoutVars>
          <dgm:chMax val="0"/>
          <dgm:chPref val="0"/>
        </dgm:presLayoutVars>
      </dgm:prSet>
      <dgm:spPr/>
    </dgm:pt>
    <dgm:pt modelId="{C6D05A92-5CD5-4F39-A1C0-DCF905C5CA26}" type="pres">
      <dgm:prSet presAssocID="{A100C89F-87F7-42B6-B297-47007CA33D46}" presName="sibTrans" presStyleCnt="0"/>
      <dgm:spPr/>
    </dgm:pt>
    <dgm:pt modelId="{9EA7A3C8-A1D0-47AE-8ED4-7DA86A402704}" type="pres">
      <dgm:prSet presAssocID="{553BB99B-F90C-49D7-9B54-140CDA93638D}" presName="compNode" presStyleCnt="0"/>
      <dgm:spPr/>
    </dgm:pt>
    <dgm:pt modelId="{6A887F60-BE81-4E2D-9565-6DF892AB7DA3}" type="pres">
      <dgm:prSet presAssocID="{553BB99B-F90C-49D7-9B54-140CDA93638D}" presName="bgRect" presStyleLbl="bgShp" presStyleIdx="4" presStyleCnt="7" custLinFactNeighborX="24567" custLinFactNeighborY="11461"/>
      <dgm:spPr/>
    </dgm:pt>
    <dgm:pt modelId="{06F0F20B-2D43-4613-A8B2-AF94307ACC19}" type="pres">
      <dgm:prSet presAssocID="{553BB99B-F90C-49D7-9B54-140CDA93638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3541EB41-393F-4C9E-AC40-43C99962E7AB}" type="pres">
      <dgm:prSet presAssocID="{553BB99B-F90C-49D7-9B54-140CDA93638D}" presName="spaceRect" presStyleCnt="0"/>
      <dgm:spPr/>
    </dgm:pt>
    <dgm:pt modelId="{0AD16EDF-8B1E-435F-9A3A-ADEA52A4575D}" type="pres">
      <dgm:prSet presAssocID="{553BB99B-F90C-49D7-9B54-140CDA93638D}" presName="parTx" presStyleLbl="revTx" presStyleIdx="4" presStyleCnt="7">
        <dgm:presLayoutVars>
          <dgm:chMax val="0"/>
          <dgm:chPref val="0"/>
        </dgm:presLayoutVars>
      </dgm:prSet>
      <dgm:spPr/>
    </dgm:pt>
    <dgm:pt modelId="{E92DBC60-83C8-43E0-A190-7DB9B8CFB7CF}" type="pres">
      <dgm:prSet presAssocID="{45E49302-D94C-4465-8F99-CEFAF71CEE1E}" presName="sibTrans" presStyleCnt="0"/>
      <dgm:spPr/>
    </dgm:pt>
    <dgm:pt modelId="{D1BA974D-2A5A-49D2-A063-779FC8F5982E}" type="pres">
      <dgm:prSet presAssocID="{C000457C-245A-43CB-B7C2-76ACE56581F5}" presName="compNode" presStyleCnt="0"/>
      <dgm:spPr/>
    </dgm:pt>
    <dgm:pt modelId="{E633243B-3188-4588-B147-A10FE6C4CC17}" type="pres">
      <dgm:prSet presAssocID="{C000457C-245A-43CB-B7C2-76ACE56581F5}" presName="bgRect" presStyleLbl="bgShp" presStyleIdx="5" presStyleCnt="7"/>
      <dgm:spPr/>
    </dgm:pt>
    <dgm:pt modelId="{FE659230-5768-4842-AE31-4E8E805FA8EB}" type="pres">
      <dgm:prSet presAssocID="{C000457C-245A-43CB-B7C2-76ACE56581F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unny Face"/>
        </a:ext>
      </dgm:extLst>
    </dgm:pt>
    <dgm:pt modelId="{E1352C11-372D-45AC-917F-F7006442F43C}" type="pres">
      <dgm:prSet presAssocID="{C000457C-245A-43CB-B7C2-76ACE56581F5}" presName="spaceRect" presStyleCnt="0"/>
      <dgm:spPr/>
    </dgm:pt>
    <dgm:pt modelId="{C6D823C8-9E61-4588-BBC6-CAB54C0AAA89}" type="pres">
      <dgm:prSet presAssocID="{C000457C-245A-43CB-B7C2-76ACE56581F5}" presName="parTx" presStyleLbl="revTx" presStyleIdx="5" presStyleCnt="7">
        <dgm:presLayoutVars>
          <dgm:chMax val="0"/>
          <dgm:chPref val="0"/>
        </dgm:presLayoutVars>
      </dgm:prSet>
      <dgm:spPr/>
    </dgm:pt>
    <dgm:pt modelId="{55AB3170-89BD-42C1-BF15-87C940581558}" type="pres">
      <dgm:prSet presAssocID="{4848391A-3FBC-4C6F-A0EA-65D6CB4B4845}" presName="sibTrans" presStyleCnt="0"/>
      <dgm:spPr/>
    </dgm:pt>
    <dgm:pt modelId="{E47F99A6-5803-4571-A4D2-93DAF3C48442}" type="pres">
      <dgm:prSet presAssocID="{A8C0E8E7-81C1-4855-B193-FC04A35278B9}" presName="compNode" presStyleCnt="0"/>
      <dgm:spPr/>
    </dgm:pt>
    <dgm:pt modelId="{497700CF-BD95-4516-BFCC-F20E66EF8408}" type="pres">
      <dgm:prSet presAssocID="{A8C0E8E7-81C1-4855-B193-FC04A35278B9}" presName="bgRect" presStyleLbl="bgShp" presStyleIdx="6" presStyleCnt="7"/>
      <dgm:spPr>
        <a:ln>
          <a:solidFill>
            <a:schemeClr val="tx1"/>
          </a:solidFill>
        </a:ln>
      </dgm:spPr>
    </dgm:pt>
    <dgm:pt modelId="{88DB928D-DE17-4DB0-B481-7C93E123BC48}" type="pres">
      <dgm:prSet presAssocID="{A8C0E8E7-81C1-4855-B193-FC04A35278B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ookmark"/>
        </a:ext>
      </dgm:extLst>
    </dgm:pt>
    <dgm:pt modelId="{23B4E380-D31E-42B6-A0B4-1D6AC2716D62}" type="pres">
      <dgm:prSet presAssocID="{A8C0E8E7-81C1-4855-B193-FC04A35278B9}" presName="spaceRect" presStyleCnt="0"/>
      <dgm:spPr/>
    </dgm:pt>
    <dgm:pt modelId="{F83B9CEA-D1D2-476A-8100-82352615DF6A}" type="pres">
      <dgm:prSet presAssocID="{A8C0E8E7-81C1-4855-B193-FC04A35278B9}" presName="parTx" presStyleLbl="revTx" presStyleIdx="6" presStyleCnt="7">
        <dgm:presLayoutVars>
          <dgm:chMax val="0"/>
          <dgm:chPref val="0"/>
        </dgm:presLayoutVars>
      </dgm:prSet>
      <dgm:spPr/>
    </dgm:pt>
  </dgm:ptLst>
  <dgm:cxnLst>
    <dgm:cxn modelId="{5E65E032-80CF-4D31-AD04-F36BB2D8CE74}" srcId="{4206CC71-0A19-4A8F-B011-7E6DFE41430C}" destId="{82333C05-1EF8-4AF9-939F-A4852A09CEB2}" srcOrd="0" destOrd="0" parTransId="{128DE216-626D-4AEC-A263-F719C8F1DF51}" sibTransId="{C115C3AF-E927-4334-B28D-B2B9ACBFD367}"/>
    <dgm:cxn modelId="{1D1BE735-7C44-47EB-B6B3-C42933D5B408}" srcId="{4206CC71-0A19-4A8F-B011-7E6DFE41430C}" destId="{C000457C-245A-43CB-B7C2-76ACE56581F5}" srcOrd="5" destOrd="0" parTransId="{F4B4E899-3DB6-4E99-B396-D5472DD5E479}" sibTransId="{4848391A-3FBC-4C6F-A0EA-65D6CB4B4845}"/>
    <dgm:cxn modelId="{8999535E-241A-4AAC-8D0D-A32B7D070BCD}" type="presOf" srcId="{553BB99B-F90C-49D7-9B54-140CDA93638D}" destId="{0AD16EDF-8B1E-435F-9A3A-ADEA52A4575D}" srcOrd="0" destOrd="0" presId="urn:microsoft.com/office/officeart/2018/2/layout/IconVerticalSolidList"/>
    <dgm:cxn modelId="{AC8E9474-6DBC-490F-A02C-AFB6337BF742}" type="presOf" srcId="{4206CC71-0A19-4A8F-B011-7E6DFE41430C}" destId="{4ACABCA4-2503-4D30-96F3-32EF1B6D6482}" srcOrd="0" destOrd="0" presId="urn:microsoft.com/office/officeart/2018/2/layout/IconVerticalSolidList"/>
    <dgm:cxn modelId="{6096BA5A-DC02-4E5F-9C3F-91C27C7BDC76}" srcId="{4206CC71-0A19-4A8F-B011-7E6DFE41430C}" destId="{495D645B-61A2-40FF-B777-3E8FE0C29CC0}" srcOrd="3" destOrd="0" parTransId="{2AF5DA65-D065-4BBA-826C-B1205CEFCC8E}" sibTransId="{A100C89F-87F7-42B6-B297-47007CA33D46}"/>
    <dgm:cxn modelId="{AFFD79B1-71E9-4DF0-BF17-C2ED42A06C3C}" srcId="{4206CC71-0A19-4A8F-B011-7E6DFE41430C}" destId="{A8C0E8E7-81C1-4855-B193-FC04A35278B9}" srcOrd="6" destOrd="0" parTransId="{7A1688F2-96D5-4CF1-9009-9EC8BF3E8891}" sibTransId="{F43EF79A-A0EB-475C-A32A-131F7AB8DD1C}"/>
    <dgm:cxn modelId="{4CC8CFB9-8CDF-4072-A214-A261C4AE6ABC}" type="presOf" srcId="{C000457C-245A-43CB-B7C2-76ACE56581F5}" destId="{C6D823C8-9E61-4588-BBC6-CAB54C0AAA89}" srcOrd="0" destOrd="0" presId="urn:microsoft.com/office/officeart/2018/2/layout/IconVerticalSolidList"/>
    <dgm:cxn modelId="{C04984BA-11BD-4B9A-8AD1-6AACEF57F930}" type="presOf" srcId="{71651D56-6984-4E89-9C28-B2DF76B606E2}" destId="{7AB0B16C-004C-4A77-AD8A-31FB54CC772B}" srcOrd="0" destOrd="0" presId="urn:microsoft.com/office/officeart/2018/2/layout/IconVerticalSolidList"/>
    <dgm:cxn modelId="{6CA282C0-DE0F-451E-BB8C-F7227C455C16}" type="presOf" srcId="{82333C05-1EF8-4AF9-939F-A4852A09CEB2}" destId="{183F1AA4-3C46-45E4-88C6-FEB9A2350F2B}" srcOrd="0" destOrd="0" presId="urn:microsoft.com/office/officeart/2018/2/layout/IconVerticalSolidList"/>
    <dgm:cxn modelId="{0C1CAFC2-01AA-4C41-81FB-E07DE2225AD1}" srcId="{4206CC71-0A19-4A8F-B011-7E6DFE41430C}" destId="{32EA302F-E97E-4175-A4AB-4AD78B848BD3}" srcOrd="2" destOrd="0" parTransId="{298DB507-C32D-4FC4-901A-FBFE40A2C347}" sibTransId="{9EE891A0-F5CB-4886-BE77-56CD1351BA21}"/>
    <dgm:cxn modelId="{05669CD1-BBD4-4BA7-B527-1941B4D0AADC}" type="presOf" srcId="{495D645B-61A2-40FF-B777-3E8FE0C29CC0}" destId="{FBB06FA6-2834-43B1-A0CC-AAF9A9ECA2B0}" srcOrd="0" destOrd="0" presId="urn:microsoft.com/office/officeart/2018/2/layout/IconVerticalSolidList"/>
    <dgm:cxn modelId="{EA1597D7-55ED-4D5E-A6FA-D314002BA045}" srcId="{4206CC71-0A19-4A8F-B011-7E6DFE41430C}" destId="{71651D56-6984-4E89-9C28-B2DF76B606E2}" srcOrd="1" destOrd="0" parTransId="{B569B5FD-B6ED-4DCB-A48E-701E59E50B57}" sibTransId="{27D5333B-DDE3-4EF0-BD6B-069ABCA31203}"/>
    <dgm:cxn modelId="{576918E2-8CAF-4DEC-81F5-E52D9EFFDB18}" type="presOf" srcId="{A8C0E8E7-81C1-4855-B193-FC04A35278B9}" destId="{F83B9CEA-D1D2-476A-8100-82352615DF6A}" srcOrd="0" destOrd="0" presId="urn:microsoft.com/office/officeart/2018/2/layout/IconVerticalSolidList"/>
    <dgm:cxn modelId="{A523E5FA-44EC-46ED-B133-98D0C2E84A41}" type="presOf" srcId="{32EA302F-E97E-4175-A4AB-4AD78B848BD3}" destId="{E8AFFF0D-C3CB-4C6F-B08B-23D488CAA17B}" srcOrd="0" destOrd="0" presId="urn:microsoft.com/office/officeart/2018/2/layout/IconVerticalSolidList"/>
    <dgm:cxn modelId="{579C78FD-502A-4091-9B24-6ED0979131AE}" srcId="{4206CC71-0A19-4A8F-B011-7E6DFE41430C}" destId="{553BB99B-F90C-49D7-9B54-140CDA93638D}" srcOrd="4" destOrd="0" parTransId="{432F6498-EAFC-4F11-9382-05E9F926B3F4}" sibTransId="{45E49302-D94C-4465-8F99-CEFAF71CEE1E}"/>
    <dgm:cxn modelId="{4203D2D2-55C7-488B-9B07-64760BBB8292}" type="presParOf" srcId="{4ACABCA4-2503-4D30-96F3-32EF1B6D6482}" destId="{AAC583B3-227C-4A3A-B0B8-7B3459DF5C6E}" srcOrd="0" destOrd="0" presId="urn:microsoft.com/office/officeart/2018/2/layout/IconVerticalSolidList"/>
    <dgm:cxn modelId="{1F6911ED-2563-45D2-AD35-69BB0A6A1328}" type="presParOf" srcId="{AAC583B3-227C-4A3A-B0B8-7B3459DF5C6E}" destId="{36035D00-CF15-4564-9B1F-296DADC629E6}" srcOrd="0" destOrd="0" presId="urn:microsoft.com/office/officeart/2018/2/layout/IconVerticalSolidList"/>
    <dgm:cxn modelId="{AB862B3B-E68F-47B6-B2C0-201DEAAD24C2}" type="presParOf" srcId="{AAC583B3-227C-4A3A-B0B8-7B3459DF5C6E}" destId="{0E2AD1D5-B1C1-4397-86B3-2DA5E27E7F27}" srcOrd="1" destOrd="0" presId="urn:microsoft.com/office/officeart/2018/2/layout/IconVerticalSolidList"/>
    <dgm:cxn modelId="{26447189-1D9F-43FF-BC7A-65C267AD5469}" type="presParOf" srcId="{AAC583B3-227C-4A3A-B0B8-7B3459DF5C6E}" destId="{C80BAA07-976D-4453-B479-B8B6BEF999E6}" srcOrd="2" destOrd="0" presId="urn:microsoft.com/office/officeart/2018/2/layout/IconVerticalSolidList"/>
    <dgm:cxn modelId="{FA2F0ACC-0AC0-43FF-8D7F-466F5D283695}" type="presParOf" srcId="{AAC583B3-227C-4A3A-B0B8-7B3459DF5C6E}" destId="{183F1AA4-3C46-45E4-88C6-FEB9A2350F2B}" srcOrd="3" destOrd="0" presId="urn:microsoft.com/office/officeart/2018/2/layout/IconVerticalSolidList"/>
    <dgm:cxn modelId="{D48FDBD0-6126-4842-A7D2-3F8EA54E52A7}" type="presParOf" srcId="{4ACABCA4-2503-4D30-96F3-32EF1B6D6482}" destId="{C60FBE91-FEBD-4D82-8D06-7228242E1D5A}" srcOrd="1" destOrd="0" presId="urn:microsoft.com/office/officeart/2018/2/layout/IconVerticalSolidList"/>
    <dgm:cxn modelId="{E6FEB6CA-DF79-41B5-BBD6-D62056DE7C0A}" type="presParOf" srcId="{4ACABCA4-2503-4D30-96F3-32EF1B6D6482}" destId="{7FAA8504-6E3E-4CA9-B7E9-5373ACB0AAF1}" srcOrd="2" destOrd="0" presId="urn:microsoft.com/office/officeart/2018/2/layout/IconVerticalSolidList"/>
    <dgm:cxn modelId="{801056CC-0A20-43DB-ACCC-DC0D3AB77F04}" type="presParOf" srcId="{7FAA8504-6E3E-4CA9-B7E9-5373ACB0AAF1}" destId="{47666A27-376E-419C-8DE9-F5D55D1D1074}" srcOrd="0" destOrd="0" presId="urn:microsoft.com/office/officeart/2018/2/layout/IconVerticalSolidList"/>
    <dgm:cxn modelId="{C07BD2A3-CFC7-4EC7-90DD-53D95BFCF7B4}" type="presParOf" srcId="{7FAA8504-6E3E-4CA9-B7E9-5373ACB0AAF1}" destId="{E817720A-BA4A-4E89-B68F-57DB1905308D}" srcOrd="1" destOrd="0" presId="urn:microsoft.com/office/officeart/2018/2/layout/IconVerticalSolidList"/>
    <dgm:cxn modelId="{D28648E3-51E8-4474-912C-B4C364E7CC72}" type="presParOf" srcId="{7FAA8504-6E3E-4CA9-B7E9-5373ACB0AAF1}" destId="{56FEBB8C-1153-4414-B26E-1459E21F2D63}" srcOrd="2" destOrd="0" presId="urn:microsoft.com/office/officeart/2018/2/layout/IconVerticalSolidList"/>
    <dgm:cxn modelId="{0DC59B29-4E04-4856-8AB4-33013B314BC8}" type="presParOf" srcId="{7FAA8504-6E3E-4CA9-B7E9-5373ACB0AAF1}" destId="{7AB0B16C-004C-4A77-AD8A-31FB54CC772B}" srcOrd="3" destOrd="0" presId="urn:microsoft.com/office/officeart/2018/2/layout/IconVerticalSolidList"/>
    <dgm:cxn modelId="{9E82079A-71C8-4858-AE00-2A0AE3ED58F8}" type="presParOf" srcId="{4ACABCA4-2503-4D30-96F3-32EF1B6D6482}" destId="{1BFF46F0-2839-4909-A8BD-2C78E0D3AE13}" srcOrd="3" destOrd="0" presId="urn:microsoft.com/office/officeart/2018/2/layout/IconVerticalSolidList"/>
    <dgm:cxn modelId="{BF96C2E0-935F-4BA7-B7DC-322ACD1D7C9A}" type="presParOf" srcId="{4ACABCA4-2503-4D30-96F3-32EF1B6D6482}" destId="{FF0EA5CD-3CA6-4C11-AF0D-8F649868C71E}" srcOrd="4" destOrd="0" presId="urn:microsoft.com/office/officeart/2018/2/layout/IconVerticalSolidList"/>
    <dgm:cxn modelId="{C1C4F70F-A529-4737-9A92-298ED44A097C}" type="presParOf" srcId="{FF0EA5CD-3CA6-4C11-AF0D-8F649868C71E}" destId="{7CA47430-4546-421D-B23F-1E0B38FCA3D1}" srcOrd="0" destOrd="0" presId="urn:microsoft.com/office/officeart/2018/2/layout/IconVerticalSolidList"/>
    <dgm:cxn modelId="{ED7A3912-4B95-4328-999F-1AF83D9921CD}" type="presParOf" srcId="{FF0EA5CD-3CA6-4C11-AF0D-8F649868C71E}" destId="{79169F29-2AD2-4703-90F2-54993D15A062}" srcOrd="1" destOrd="0" presId="urn:microsoft.com/office/officeart/2018/2/layout/IconVerticalSolidList"/>
    <dgm:cxn modelId="{01C18BAA-9F2C-4515-8BB7-1DB294DF93B3}" type="presParOf" srcId="{FF0EA5CD-3CA6-4C11-AF0D-8F649868C71E}" destId="{D922271D-24E2-4949-8F4E-BC826DC3E964}" srcOrd="2" destOrd="0" presId="urn:microsoft.com/office/officeart/2018/2/layout/IconVerticalSolidList"/>
    <dgm:cxn modelId="{85C2233C-12DA-46A0-ABFE-2CF9BA3B0509}" type="presParOf" srcId="{FF0EA5CD-3CA6-4C11-AF0D-8F649868C71E}" destId="{E8AFFF0D-C3CB-4C6F-B08B-23D488CAA17B}" srcOrd="3" destOrd="0" presId="urn:microsoft.com/office/officeart/2018/2/layout/IconVerticalSolidList"/>
    <dgm:cxn modelId="{61E08529-AE60-479F-8559-15BCDF7B8B0D}" type="presParOf" srcId="{4ACABCA4-2503-4D30-96F3-32EF1B6D6482}" destId="{AE0F7BA0-621D-4F90-B08F-D0C44084E6E8}" srcOrd="5" destOrd="0" presId="urn:microsoft.com/office/officeart/2018/2/layout/IconVerticalSolidList"/>
    <dgm:cxn modelId="{1C639599-0EC2-4E96-AB24-B965BA986A71}" type="presParOf" srcId="{4ACABCA4-2503-4D30-96F3-32EF1B6D6482}" destId="{D52F859F-F533-4852-8C7F-AA28F58AF76C}" srcOrd="6" destOrd="0" presId="urn:microsoft.com/office/officeart/2018/2/layout/IconVerticalSolidList"/>
    <dgm:cxn modelId="{9A88870C-1FB0-4384-A77B-A2050CB09E84}" type="presParOf" srcId="{D52F859F-F533-4852-8C7F-AA28F58AF76C}" destId="{48B76AAC-F067-4F89-9601-889F615E2B43}" srcOrd="0" destOrd="0" presId="urn:microsoft.com/office/officeart/2018/2/layout/IconVerticalSolidList"/>
    <dgm:cxn modelId="{B76ACD75-1308-4666-ADBD-DDDD44F8D667}" type="presParOf" srcId="{D52F859F-F533-4852-8C7F-AA28F58AF76C}" destId="{5BF794C0-84A2-4F0F-A263-948CCCFA2CD4}" srcOrd="1" destOrd="0" presId="urn:microsoft.com/office/officeart/2018/2/layout/IconVerticalSolidList"/>
    <dgm:cxn modelId="{9B433321-7FD3-4DE4-8E8E-D4649834787F}" type="presParOf" srcId="{D52F859F-F533-4852-8C7F-AA28F58AF76C}" destId="{2C2990FF-4ECA-4EF1-B8C5-FEB31C3C06E3}" srcOrd="2" destOrd="0" presId="urn:microsoft.com/office/officeart/2018/2/layout/IconVerticalSolidList"/>
    <dgm:cxn modelId="{A4C493A5-B016-43F8-ACAF-533117892597}" type="presParOf" srcId="{D52F859F-F533-4852-8C7F-AA28F58AF76C}" destId="{FBB06FA6-2834-43B1-A0CC-AAF9A9ECA2B0}" srcOrd="3" destOrd="0" presId="urn:microsoft.com/office/officeart/2018/2/layout/IconVerticalSolidList"/>
    <dgm:cxn modelId="{6D5F73BF-40B5-40CD-B1EF-1043321BDF2D}" type="presParOf" srcId="{4ACABCA4-2503-4D30-96F3-32EF1B6D6482}" destId="{C6D05A92-5CD5-4F39-A1C0-DCF905C5CA26}" srcOrd="7" destOrd="0" presId="urn:microsoft.com/office/officeart/2018/2/layout/IconVerticalSolidList"/>
    <dgm:cxn modelId="{AD2FD7E9-1084-4D34-B1D0-61D48ADBC562}" type="presParOf" srcId="{4ACABCA4-2503-4D30-96F3-32EF1B6D6482}" destId="{9EA7A3C8-A1D0-47AE-8ED4-7DA86A402704}" srcOrd="8" destOrd="0" presId="urn:microsoft.com/office/officeart/2018/2/layout/IconVerticalSolidList"/>
    <dgm:cxn modelId="{2FAAD403-6694-4421-9B24-E697C7AC690B}" type="presParOf" srcId="{9EA7A3C8-A1D0-47AE-8ED4-7DA86A402704}" destId="{6A887F60-BE81-4E2D-9565-6DF892AB7DA3}" srcOrd="0" destOrd="0" presId="urn:microsoft.com/office/officeart/2018/2/layout/IconVerticalSolidList"/>
    <dgm:cxn modelId="{0CB6A249-20D1-4BC9-925C-C975E8CCC403}" type="presParOf" srcId="{9EA7A3C8-A1D0-47AE-8ED4-7DA86A402704}" destId="{06F0F20B-2D43-4613-A8B2-AF94307ACC19}" srcOrd="1" destOrd="0" presId="urn:microsoft.com/office/officeart/2018/2/layout/IconVerticalSolidList"/>
    <dgm:cxn modelId="{6CC3897F-E10F-48B3-9953-E18ED05379AB}" type="presParOf" srcId="{9EA7A3C8-A1D0-47AE-8ED4-7DA86A402704}" destId="{3541EB41-393F-4C9E-AC40-43C99962E7AB}" srcOrd="2" destOrd="0" presId="urn:microsoft.com/office/officeart/2018/2/layout/IconVerticalSolidList"/>
    <dgm:cxn modelId="{4DF803C5-D72C-4F28-ABB7-A1D98A90F15D}" type="presParOf" srcId="{9EA7A3C8-A1D0-47AE-8ED4-7DA86A402704}" destId="{0AD16EDF-8B1E-435F-9A3A-ADEA52A4575D}" srcOrd="3" destOrd="0" presId="urn:microsoft.com/office/officeart/2018/2/layout/IconVerticalSolidList"/>
    <dgm:cxn modelId="{0494B1A1-60FB-4D7E-BBE9-D2A75EA704DF}" type="presParOf" srcId="{4ACABCA4-2503-4D30-96F3-32EF1B6D6482}" destId="{E92DBC60-83C8-43E0-A190-7DB9B8CFB7CF}" srcOrd="9" destOrd="0" presId="urn:microsoft.com/office/officeart/2018/2/layout/IconVerticalSolidList"/>
    <dgm:cxn modelId="{7A3C6222-D9AE-4037-B11F-6CEA68991A0D}" type="presParOf" srcId="{4ACABCA4-2503-4D30-96F3-32EF1B6D6482}" destId="{D1BA974D-2A5A-49D2-A063-779FC8F5982E}" srcOrd="10" destOrd="0" presId="urn:microsoft.com/office/officeart/2018/2/layout/IconVerticalSolidList"/>
    <dgm:cxn modelId="{D6E9EA23-F026-4482-B217-BA2C461B8687}" type="presParOf" srcId="{D1BA974D-2A5A-49D2-A063-779FC8F5982E}" destId="{E633243B-3188-4588-B147-A10FE6C4CC17}" srcOrd="0" destOrd="0" presId="urn:microsoft.com/office/officeart/2018/2/layout/IconVerticalSolidList"/>
    <dgm:cxn modelId="{6DC358C0-34EC-4A5C-9377-C17D656A7598}" type="presParOf" srcId="{D1BA974D-2A5A-49D2-A063-779FC8F5982E}" destId="{FE659230-5768-4842-AE31-4E8E805FA8EB}" srcOrd="1" destOrd="0" presId="urn:microsoft.com/office/officeart/2018/2/layout/IconVerticalSolidList"/>
    <dgm:cxn modelId="{D2B97AB6-447D-413F-82B7-53A965B674A6}" type="presParOf" srcId="{D1BA974D-2A5A-49D2-A063-779FC8F5982E}" destId="{E1352C11-372D-45AC-917F-F7006442F43C}" srcOrd="2" destOrd="0" presId="urn:microsoft.com/office/officeart/2018/2/layout/IconVerticalSolidList"/>
    <dgm:cxn modelId="{0CDA5A33-B0CC-4E4F-9947-719DB5CD4631}" type="presParOf" srcId="{D1BA974D-2A5A-49D2-A063-779FC8F5982E}" destId="{C6D823C8-9E61-4588-BBC6-CAB54C0AAA89}" srcOrd="3" destOrd="0" presId="urn:microsoft.com/office/officeart/2018/2/layout/IconVerticalSolidList"/>
    <dgm:cxn modelId="{ED4449E3-BB48-4174-B95C-F5570A0F1881}" type="presParOf" srcId="{4ACABCA4-2503-4D30-96F3-32EF1B6D6482}" destId="{55AB3170-89BD-42C1-BF15-87C940581558}" srcOrd="11" destOrd="0" presId="urn:microsoft.com/office/officeart/2018/2/layout/IconVerticalSolidList"/>
    <dgm:cxn modelId="{E308567D-6429-4F45-995F-352DF8AF810C}" type="presParOf" srcId="{4ACABCA4-2503-4D30-96F3-32EF1B6D6482}" destId="{E47F99A6-5803-4571-A4D2-93DAF3C48442}" srcOrd="12" destOrd="0" presId="urn:microsoft.com/office/officeart/2018/2/layout/IconVerticalSolidList"/>
    <dgm:cxn modelId="{AA628484-C623-4B75-A26F-E11EE845C619}" type="presParOf" srcId="{E47F99A6-5803-4571-A4D2-93DAF3C48442}" destId="{497700CF-BD95-4516-BFCC-F20E66EF8408}" srcOrd="0" destOrd="0" presId="urn:microsoft.com/office/officeart/2018/2/layout/IconVerticalSolidList"/>
    <dgm:cxn modelId="{348C4F37-9953-442D-B379-1093F986CABA}" type="presParOf" srcId="{E47F99A6-5803-4571-A4D2-93DAF3C48442}" destId="{88DB928D-DE17-4DB0-B481-7C93E123BC48}" srcOrd="1" destOrd="0" presId="urn:microsoft.com/office/officeart/2018/2/layout/IconVerticalSolidList"/>
    <dgm:cxn modelId="{7514E819-7326-40B5-A95E-15BA227FC0F5}" type="presParOf" srcId="{E47F99A6-5803-4571-A4D2-93DAF3C48442}" destId="{23B4E380-D31E-42B6-A0B4-1D6AC2716D62}" srcOrd="2" destOrd="0" presId="urn:microsoft.com/office/officeart/2018/2/layout/IconVerticalSolidList"/>
    <dgm:cxn modelId="{25022B2D-69EE-48DA-8154-6E088DDE2016}" type="presParOf" srcId="{E47F99A6-5803-4571-A4D2-93DAF3C48442}" destId="{F83B9CEA-D1D2-476A-8100-82352615DF6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07A55-3D27-4CDA-B6F0-D3DE6C81B345}">
      <dsp:nvSpPr>
        <dsp:cNvPr id="0" name=""/>
        <dsp:cNvSpPr/>
      </dsp:nvSpPr>
      <dsp:spPr>
        <a:xfrm>
          <a:off x="0" y="327560"/>
          <a:ext cx="10515600" cy="2513700"/>
        </a:xfrm>
        <a:prstGeom prst="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37388" rIns="816127" bIns="170688" numCol="1" spcCol="1270" anchor="t" anchorCtr="0">
          <a:noAutofit/>
        </a:bodyPr>
        <a:lstStyle/>
        <a:p>
          <a:pPr marL="228600" lvl="1" indent="-228600" algn="l" defTabSz="1066800">
            <a:lnSpc>
              <a:spcPct val="90000"/>
            </a:lnSpc>
            <a:spcBef>
              <a:spcPct val="0"/>
            </a:spcBef>
            <a:spcAft>
              <a:spcPct val="15000"/>
            </a:spcAft>
            <a:buNone/>
          </a:pPr>
          <a:r>
            <a:rPr lang="en-US" sz="2400" b="1" kern="1200" dirty="0"/>
            <a:t>Medicaid</a:t>
          </a:r>
          <a:endParaRPr lang="en-US" sz="2400" kern="1200" dirty="0"/>
        </a:p>
        <a:p>
          <a:pPr marL="228600" lvl="1" indent="-228600" algn="l" defTabSz="933450">
            <a:lnSpc>
              <a:spcPct val="90000"/>
            </a:lnSpc>
            <a:spcBef>
              <a:spcPct val="0"/>
            </a:spcBef>
            <a:spcAft>
              <a:spcPct val="15000"/>
            </a:spcAft>
            <a:buChar char="•"/>
          </a:pPr>
          <a:r>
            <a:rPr lang="en-US" sz="2100" b="0" kern="1200" dirty="0"/>
            <a:t>Payment/Reimbursement/Waivers/Demonstrations</a:t>
          </a:r>
          <a:endParaRPr lang="en-US" sz="2100" kern="1200" dirty="0"/>
        </a:p>
        <a:p>
          <a:pPr marL="228600" lvl="1" indent="-228600" algn="l" defTabSz="933450">
            <a:lnSpc>
              <a:spcPct val="90000"/>
            </a:lnSpc>
            <a:spcBef>
              <a:spcPct val="0"/>
            </a:spcBef>
            <a:spcAft>
              <a:spcPct val="15000"/>
            </a:spcAft>
            <a:buFont typeface="Arial" panose="020B0604020202020204" pitchFamily="34" charset="0"/>
            <a:buChar char="•"/>
          </a:pPr>
          <a:r>
            <a:rPr lang="en-US" sz="2100" b="0" kern="1200" dirty="0"/>
            <a:t>Health and Behavioral Health w Services and Supports to Address Health-Related Social Needs</a:t>
          </a:r>
          <a:endParaRPr lang="en-US" sz="2100" kern="1200" dirty="0"/>
        </a:p>
        <a:p>
          <a:pPr marL="228600" lvl="1" indent="-228600" algn="l" defTabSz="1066800">
            <a:lnSpc>
              <a:spcPct val="90000"/>
            </a:lnSpc>
            <a:spcBef>
              <a:spcPct val="0"/>
            </a:spcBef>
            <a:spcAft>
              <a:spcPct val="15000"/>
            </a:spcAft>
            <a:buNone/>
          </a:pPr>
          <a:r>
            <a:rPr lang="en-US" sz="2400" b="1" kern="1200" dirty="0"/>
            <a:t>Workforce </a:t>
          </a:r>
        </a:p>
        <a:p>
          <a:pPr marL="228600" lvl="1" indent="-228600" algn="l" defTabSz="933450">
            <a:lnSpc>
              <a:spcPct val="90000"/>
            </a:lnSpc>
            <a:spcBef>
              <a:spcPct val="0"/>
            </a:spcBef>
            <a:spcAft>
              <a:spcPct val="15000"/>
            </a:spcAft>
            <a:buChar char="•"/>
          </a:pPr>
          <a:r>
            <a:rPr lang="en-US" sz="2100" b="0" kern="1200" dirty="0"/>
            <a:t>Recruitment, Retention, </a:t>
          </a:r>
          <a:r>
            <a:rPr lang="en-US" sz="2100" kern="1200" dirty="0"/>
            <a:t>Pipeline and Readiness</a:t>
          </a:r>
        </a:p>
      </dsp:txBody>
      <dsp:txXfrm>
        <a:off x="0" y="327560"/>
        <a:ext cx="10515600" cy="2513700"/>
      </dsp:txXfrm>
    </dsp:sp>
    <dsp:sp modelId="{102CCB7B-018E-4C83-BB9A-40099CCFFDD3}">
      <dsp:nvSpPr>
        <dsp:cNvPr id="0" name=""/>
        <dsp:cNvSpPr/>
      </dsp:nvSpPr>
      <dsp:spPr>
        <a:xfrm>
          <a:off x="525780" y="17600"/>
          <a:ext cx="736092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33450">
            <a:lnSpc>
              <a:spcPct val="90000"/>
            </a:lnSpc>
            <a:spcBef>
              <a:spcPct val="0"/>
            </a:spcBef>
            <a:spcAft>
              <a:spcPct val="35000"/>
            </a:spcAft>
            <a:buNone/>
          </a:pPr>
          <a:r>
            <a:rPr lang="en-US" sz="2100" b="1" kern="1200" dirty="0"/>
            <a:t>Access to Care</a:t>
          </a:r>
          <a:endParaRPr lang="en-US" sz="2100" kern="1200" dirty="0"/>
        </a:p>
      </dsp:txBody>
      <dsp:txXfrm>
        <a:off x="556042" y="47862"/>
        <a:ext cx="7300396" cy="559396"/>
      </dsp:txXfrm>
    </dsp:sp>
    <dsp:sp modelId="{933B24BD-FFCB-4D40-9EB9-E556F88D71DA}">
      <dsp:nvSpPr>
        <dsp:cNvPr id="0" name=""/>
        <dsp:cNvSpPr/>
      </dsp:nvSpPr>
      <dsp:spPr>
        <a:xfrm>
          <a:off x="0" y="3264620"/>
          <a:ext cx="10515600" cy="1190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37388" rIns="816127" bIns="149352" numCol="1" spcCol="1270" anchor="t" anchorCtr="0">
          <a:noAutofit/>
        </a:bodyPr>
        <a:lstStyle/>
        <a:p>
          <a:pPr marL="228600" lvl="1" indent="-228600" algn="l" defTabSz="933450">
            <a:lnSpc>
              <a:spcPct val="90000"/>
            </a:lnSpc>
            <a:spcBef>
              <a:spcPct val="0"/>
            </a:spcBef>
            <a:spcAft>
              <a:spcPct val="15000"/>
            </a:spcAft>
            <a:buFontTx/>
            <a:buNone/>
          </a:pPr>
          <a:r>
            <a:rPr lang="en-US" sz="2100" b="1" kern="1200" dirty="0"/>
            <a:t>Health &amp; Housing </a:t>
          </a:r>
          <a:r>
            <a:rPr lang="en-US" sz="2100" kern="1200" dirty="0"/>
            <a:t>(connects with Medicaid)</a:t>
          </a:r>
        </a:p>
        <a:p>
          <a:pPr marL="228600" lvl="1" indent="-228600" algn="l" defTabSz="933450">
            <a:lnSpc>
              <a:spcPct val="90000"/>
            </a:lnSpc>
            <a:spcBef>
              <a:spcPct val="0"/>
            </a:spcBef>
            <a:spcAft>
              <a:spcPct val="15000"/>
            </a:spcAft>
            <a:buChar char="•"/>
          </a:pPr>
          <a:r>
            <a:rPr lang="en-US" sz="2100" kern="1200" dirty="0"/>
            <a:t>Encompassing quality, safety, affordability, and accessibility</a:t>
          </a:r>
          <a:r>
            <a:rPr lang="en-US" sz="2100" i="1" kern="1200" dirty="0"/>
            <a:t>. </a:t>
          </a:r>
          <a:endParaRPr lang="en-US" sz="2100" kern="1200" dirty="0"/>
        </a:p>
      </dsp:txBody>
      <dsp:txXfrm>
        <a:off x="0" y="3264620"/>
        <a:ext cx="10515600" cy="1190700"/>
      </dsp:txXfrm>
    </dsp:sp>
    <dsp:sp modelId="{A8C9ED61-695D-4FB0-9E81-3115F6ADDF7F}">
      <dsp:nvSpPr>
        <dsp:cNvPr id="0" name=""/>
        <dsp:cNvSpPr/>
      </dsp:nvSpPr>
      <dsp:spPr>
        <a:xfrm>
          <a:off x="525780" y="2954660"/>
          <a:ext cx="736092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33450">
            <a:lnSpc>
              <a:spcPct val="90000"/>
            </a:lnSpc>
            <a:spcBef>
              <a:spcPct val="0"/>
            </a:spcBef>
            <a:spcAft>
              <a:spcPct val="35000"/>
            </a:spcAft>
            <a:buNone/>
          </a:pPr>
          <a:r>
            <a:rPr lang="en-US" sz="2100" b="1" kern="1200" dirty="0"/>
            <a:t>Whole-Person Health including Behavioral Health</a:t>
          </a:r>
          <a:endParaRPr lang="en-US" sz="2100" kern="1200" dirty="0"/>
        </a:p>
      </dsp:txBody>
      <dsp:txXfrm>
        <a:off x="556042" y="2984922"/>
        <a:ext cx="730039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F740E-0FFF-4537-AADD-8763E1152B3B}">
      <dsp:nvSpPr>
        <dsp:cNvPr id="0" name=""/>
        <dsp:cNvSpPr/>
      </dsp:nvSpPr>
      <dsp:spPr>
        <a:xfrm>
          <a:off x="0" y="431"/>
          <a:ext cx="1099055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8B5CF3-79BF-4990-AE63-FC8DF23039DE}">
      <dsp:nvSpPr>
        <dsp:cNvPr id="0" name=""/>
        <dsp:cNvSpPr/>
      </dsp:nvSpPr>
      <dsp:spPr>
        <a:xfrm>
          <a:off x="0" y="431"/>
          <a:ext cx="10990555" cy="706118"/>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0" kern="1200" dirty="0">
              <a:latin typeface="Montserrat Medium" panose="00000600000000000000" pitchFamily="2" charset="0"/>
            </a:rPr>
            <a:t>What has surfaced in Majority Plans in Congress thus far?</a:t>
          </a:r>
          <a:endParaRPr lang="en-US" sz="2400" i="0" kern="1200" dirty="0">
            <a:latin typeface="Montserrat Medium" panose="00000600000000000000" pitchFamily="2" charset="0"/>
          </a:endParaRPr>
        </a:p>
      </dsp:txBody>
      <dsp:txXfrm>
        <a:off x="0" y="431"/>
        <a:ext cx="10990555" cy="706118"/>
      </dsp:txXfrm>
    </dsp:sp>
    <dsp:sp modelId="{F0261CC7-6C0D-405A-AACC-AE67D5D230C0}">
      <dsp:nvSpPr>
        <dsp:cNvPr id="0" name=""/>
        <dsp:cNvSpPr/>
      </dsp:nvSpPr>
      <dsp:spPr>
        <a:xfrm>
          <a:off x="0" y="706549"/>
          <a:ext cx="1099055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8C08C1-8E28-423F-BE86-FE248DD05A4B}">
      <dsp:nvSpPr>
        <dsp:cNvPr id="0" name=""/>
        <dsp:cNvSpPr/>
      </dsp:nvSpPr>
      <dsp:spPr>
        <a:xfrm>
          <a:off x="0" y="706549"/>
          <a:ext cx="10990555" cy="70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Converting Medicaid from open-ended entitlement financing to </a:t>
          </a:r>
          <a:r>
            <a:rPr lang="en-US" sz="2100" b="0" i="0" kern="1200" dirty="0">
              <a:hlinkClick xmlns:r="http://schemas.openxmlformats.org/officeDocument/2006/relationships" r:id="rId1"/>
            </a:rPr>
            <a:t>"per capita" funding</a:t>
          </a:r>
          <a:r>
            <a:rPr lang="en-US" sz="2100" b="0" i="0" kern="1200" dirty="0"/>
            <a:t>, which would reduce federal support by $900 billion over 10 years.</a:t>
          </a:r>
          <a:endParaRPr lang="en-US" sz="2100" kern="1200" dirty="0"/>
        </a:p>
      </dsp:txBody>
      <dsp:txXfrm>
        <a:off x="0" y="706549"/>
        <a:ext cx="10990555" cy="706118"/>
      </dsp:txXfrm>
    </dsp:sp>
    <dsp:sp modelId="{3965AEFB-40CE-4C4F-9991-94832E5D689C}">
      <dsp:nvSpPr>
        <dsp:cNvPr id="0" name=""/>
        <dsp:cNvSpPr/>
      </dsp:nvSpPr>
      <dsp:spPr>
        <a:xfrm>
          <a:off x="0" y="1412667"/>
          <a:ext cx="1099055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B96917-0437-4F9D-97B1-44AF2B636308}">
      <dsp:nvSpPr>
        <dsp:cNvPr id="0" name=""/>
        <dsp:cNvSpPr/>
      </dsp:nvSpPr>
      <dsp:spPr>
        <a:xfrm>
          <a:off x="0" y="1412667"/>
          <a:ext cx="10990555" cy="70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Eliminating enhanced federal payments to states that expanded Medicaid under the ACA, which would cut the program by $561 billion.</a:t>
          </a:r>
          <a:endParaRPr lang="en-US" sz="2100" kern="1200" dirty="0"/>
        </a:p>
      </dsp:txBody>
      <dsp:txXfrm>
        <a:off x="0" y="1412667"/>
        <a:ext cx="10990555" cy="706118"/>
      </dsp:txXfrm>
    </dsp:sp>
    <dsp:sp modelId="{F3036D10-87E5-4765-A2C8-9820489B77AD}">
      <dsp:nvSpPr>
        <dsp:cNvPr id="0" name=""/>
        <dsp:cNvSpPr/>
      </dsp:nvSpPr>
      <dsp:spPr>
        <a:xfrm>
          <a:off x="0" y="2118786"/>
          <a:ext cx="1099055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A7A21E-72BC-4112-8892-87355719E3F7}">
      <dsp:nvSpPr>
        <dsp:cNvPr id="0" name=""/>
        <dsp:cNvSpPr/>
      </dsp:nvSpPr>
      <dsp:spPr>
        <a:xfrm>
          <a:off x="0" y="2118786"/>
          <a:ext cx="10990555" cy="70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Establishing work requirements for Medicaid, which would reduce spending by $100 billion.</a:t>
          </a:r>
          <a:endParaRPr lang="en-US" sz="2100" kern="1200" dirty="0"/>
        </a:p>
      </dsp:txBody>
      <dsp:txXfrm>
        <a:off x="0" y="2118786"/>
        <a:ext cx="10990555" cy="706118"/>
      </dsp:txXfrm>
    </dsp:sp>
    <dsp:sp modelId="{9AD4CF54-41B6-4E6A-861B-EBB569FCC3A6}">
      <dsp:nvSpPr>
        <dsp:cNvPr id="0" name=""/>
        <dsp:cNvSpPr/>
      </dsp:nvSpPr>
      <dsp:spPr>
        <a:xfrm>
          <a:off x="0" y="2824904"/>
          <a:ext cx="1099055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D86AA0-CA2D-4654-815C-03F8F2CCB751}">
      <dsp:nvSpPr>
        <dsp:cNvPr id="0" name=""/>
        <dsp:cNvSpPr/>
      </dsp:nvSpPr>
      <dsp:spPr>
        <a:xfrm>
          <a:off x="0" y="2824904"/>
          <a:ext cx="10990555" cy="70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Restricting states from using </a:t>
          </a:r>
          <a:r>
            <a:rPr lang="en-US" sz="2100" b="0" i="0" kern="1200" dirty="0">
              <a:hlinkClick xmlns:r="http://schemas.openxmlformats.org/officeDocument/2006/relationships" r:id="rId2"/>
            </a:rPr>
            <a:t>provider taxes</a:t>
          </a:r>
          <a:r>
            <a:rPr lang="en-US" sz="2100" b="0" i="0" kern="1200" dirty="0"/>
            <a:t> and </a:t>
          </a:r>
          <a:r>
            <a:rPr lang="en-US" sz="2100" b="0" i="0" kern="1200" dirty="0">
              <a:hlinkClick xmlns:r="http://schemas.openxmlformats.org/officeDocument/2006/relationships" r:id="rId3"/>
            </a:rPr>
            <a:t>state-directed payments</a:t>
          </a:r>
          <a:r>
            <a:rPr lang="en-US" sz="2100" b="0" i="0" kern="1200" dirty="0"/>
            <a:t> to coax higher federal Medicaid funding, which would save about $200 billion.</a:t>
          </a:r>
          <a:endParaRPr lang="en-US" sz="2100" kern="1200" dirty="0"/>
        </a:p>
      </dsp:txBody>
      <dsp:txXfrm>
        <a:off x="0" y="2824904"/>
        <a:ext cx="10990555" cy="7061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35D00-CF15-4564-9B1F-296DADC629E6}">
      <dsp:nvSpPr>
        <dsp:cNvPr id="0" name=""/>
        <dsp:cNvSpPr/>
      </dsp:nvSpPr>
      <dsp:spPr>
        <a:xfrm>
          <a:off x="0" y="337"/>
          <a:ext cx="10515600" cy="4647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2AD1D5-B1C1-4397-86B3-2DA5E27E7F27}">
      <dsp:nvSpPr>
        <dsp:cNvPr id="0" name=""/>
        <dsp:cNvSpPr/>
      </dsp:nvSpPr>
      <dsp:spPr>
        <a:xfrm>
          <a:off x="140595" y="104912"/>
          <a:ext cx="255627" cy="255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3F1AA4-3C46-45E4-88C6-FEB9A2350F2B}">
      <dsp:nvSpPr>
        <dsp:cNvPr id="0" name=""/>
        <dsp:cNvSpPr/>
      </dsp:nvSpPr>
      <dsp:spPr>
        <a:xfrm>
          <a:off x="536818" y="337"/>
          <a:ext cx="9978781" cy="464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189" tIns="49189" rIns="49189" bIns="49189" numCol="1" spcCol="1270" anchor="ctr" anchorCtr="0">
          <a:noAutofit/>
        </a:bodyPr>
        <a:lstStyle/>
        <a:p>
          <a:pPr marL="0" lvl="0" indent="0" algn="l" defTabSz="1066800">
            <a:lnSpc>
              <a:spcPct val="90000"/>
            </a:lnSpc>
            <a:spcBef>
              <a:spcPct val="0"/>
            </a:spcBef>
            <a:spcAft>
              <a:spcPct val="35000"/>
            </a:spcAft>
            <a:buNone/>
          </a:pPr>
          <a:r>
            <a:rPr lang="en-US" sz="2400" b="1" i="0" kern="1200" dirty="0"/>
            <a:t>Proposed reconciliation timeline from Speaker Johnson: </a:t>
          </a:r>
          <a:endParaRPr lang="en-US" sz="2400" b="1" kern="1200" dirty="0"/>
        </a:p>
      </dsp:txBody>
      <dsp:txXfrm>
        <a:off x="536818" y="337"/>
        <a:ext cx="9978781" cy="464777"/>
      </dsp:txXfrm>
    </dsp:sp>
    <dsp:sp modelId="{47666A27-376E-419C-8DE9-F5D55D1D1074}">
      <dsp:nvSpPr>
        <dsp:cNvPr id="0" name=""/>
        <dsp:cNvSpPr/>
      </dsp:nvSpPr>
      <dsp:spPr>
        <a:xfrm>
          <a:off x="0" y="581309"/>
          <a:ext cx="10515600" cy="4647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17720A-BA4A-4E89-B68F-57DB1905308D}">
      <dsp:nvSpPr>
        <dsp:cNvPr id="0" name=""/>
        <dsp:cNvSpPr/>
      </dsp:nvSpPr>
      <dsp:spPr>
        <a:xfrm>
          <a:off x="140595" y="685884"/>
          <a:ext cx="255627" cy="255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B0B16C-004C-4A77-AD8A-31FB54CC772B}">
      <dsp:nvSpPr>
        <dsp:cNvPr id="0" name=""/>
        <dsp:cNvSpPr/>
      </dsp:nvSpPr>
      <dsp:spPr>
        <a:xfrm>
          <a:off x="536818" y="581309"/>
          <a:ext cx="9978781" cy="464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189" tIns="49189" rIns="49189" bIns="49189" numCol="1" spcCol="1270" anchor="ctr" anchorCtr="0">
          <a:noAutofit/>
        </a:bodyPr>
        <a:lstStyle/>
        <a:p>
          <a:pPr marL="0" lvl="0" indent="0" algn="l" defTabSz="711200">
            <a:lnSpc>
              <a:spcPct val="90000"/>
            </a:lnSpc>
            <a:spcBef>
              <a:spcPct val="0"/>
            </a:spcBef>
            <a:spcAft>
              <a:spcPct val="35000"/>
            </a:spcAft>
            <a:buNone/>
          </a:pPr>
          <a:r>
            <a:rPr lang="en-US" sz="1600" b="0" i="0" kern="1200" dirty="0"/>
            <a:t>Week of Feb. 10: House Budget Committee approves a budget resolution, followed by a House floor vote </a:t>
          </a:r>
          <a:endParaRPr lang="en-US" sz="1600" kern="1200" dirty="0"/>
        </a:p>
      </dsp:txBody>
      <dsp:txXfrm>
        <a:off x="536818" y="581309"/>
        <a:ext cx="9978781" cy="464777"/>
      </dsp:txXfrm>
    </dsp:sp>
    <dsp:sp modelId="{7CA47430-4546-421D-B23F-1E0B38FCA3D1}">
      <dsp:nvSpPr>
        <dsp:cNvPr id="0" name=""/>
        <dsp:cNvSpPr/>
      </dsp:nvSpPr>
      <dsp:spPr>
        <a:xfrm>
          <a:off x="0" y="1162282"/>
          <a:ext cx="10515600" cy="4647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169F29-2AD2-4703-90F2-54993D15A062}">
      <dsp:nvSpPr>
        <dsp:cNvPr id="0" name=""/>
        <dsp:cNvSpPr/>
      </dsp:nvSpPr>
      <dsp:spPr>
        <a:xfrm>
          <a:off x="140595" y="1266857"/>
          <a:ext cx="255627" cy="255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AFFF0D-C3CB-4C6F-B08B-23D488CAA17B}">
      <dsp:nvSpPr>
        <dsp:cNvPr id="0" name=""/>
        <dsp:cNvSpPr/>
      </dsp:nvSpPr>
      <dsp:spPr>
        <a:xfrm>
          <a:off x="536818" y="1162282"/>
          <a:ext cx="9978781" cy="464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189" tIns="49189" rIns="49189" bIns="49189" numCol="1" spcCol="1270" anchor="ctr" anchorCtr="0">
          <a:noAutofit/>
        </a:bodyPr>
        <a:lstStyle/>
        <a:p>
          <a:pPr marL="0" lvl="0" indent="0" algn="l" defTabSz="711200">
            <a:lnSpc>
              <a:spcPct val="90000"/>
            </a:lnSpc>
            <a:spcBef>
              <a:spcPct val="0"/>
            </a:spcBef>
            <a:spcAft>
              <a:spcPct val="35000"/>
            </a:spcAft>
            <a:buNone/>
          </a:pPr>
          <a:r>
            <a:rPr lang="en-US" sz="1600" b="0" i="0" kern="1200" dirty="0"/>
            <a:t>Week of Feb. 17: Senate vote-a-rama to adopt a budget resolution</a:t>
          </a:r>
          <a:endParaRPr lang="en-US" sz="1600" kern="1200" dirty="0"/>
        </a:p>
      </dsp:txBody>
      <dsp:txXfrm>
        <a:off x="536818" y="1162282"/>
        <a:ext cx="9978781" cy="464777"/>
      </dsp:txXfrm>
    </dsp:sp>
    <dsp:sp modelId="{48B76AAC-F067-4F89-9601-889F615E2B43}">
      <dsp:nvSpPr>
        <dsp:cNvPr id="0" name=""/>
        <dsp:cNvSpPr/>
      </dsp:nvSpPr>
      <dsp:spPr>
        <a:xfrm>
          <a:off x="0" y="1743254"/>
          <a:ext cx="10515600" cy="4647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F794C0-84A2-4F0F-A263-948CCCFA2CD4}">
      <dsp:nvSpPr>
        <dsp:cNvPr id="0" name=""/>
        <dsp:cNvSpPr/>
      </dsp:nvSpPr>
      <dsp:spPr>
        <a:xfrm>
          <a:off x="140595" y="1847829"/>
          <a:ext cx="255627" cy="255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B06FA6-2834-43B1-A0CC-AAF9A9ECA2B0}">
      <dsp:nvSpPr>
        <dsp:cNvPr id="0" name=""/>
        <dsp:cNvSpPr/>
      </dsp:nvSpPr>
      <dsp:spPr>
        <a:xfrm>
          <a:off x="536818" y="1743254"/>
          <a:ext cx="9978781" cy="464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189" tIns="49189" rIns="49189" bIns="49189" numCol="1" spcCol="1270" anchor="ctr" anchorCtr="0">
          <a:noAutofit/>
        </a:bodyPr>
        <a:lstStyle/>
        <a:p>
          <a:pPr marL="0" lvl="0" indent="0" algn="l" defTabSz="711200">
            <a:lnSpc>
              <a:spcPct val="90000"/>
            </a:lnSpc>
            <a:spcBef>
              <a:spcPct val="0"/>
            </a:spcBef>
            <a:spcAft>
              <a:spcPct val="35000"/>
            </a:spcAft>
            <a:buNone/>
          </a:pPr>
          <a:r>
            <a:rPr lang="en-US" sz="1600" b="0" i="0" kern="1200" dirty="0"/>
            <a:t>A week to negotiate a bicameral resolution that serves as a compromise between the House and Senate plans</a:t>
          </a:r>
          <a:endParaRPr lang="en-US" sz="1600" kern="1200" dirty="0"/>
        </a:p>
      </dsp:txBody>
      <dsp:txXfrm>
        <a:off x="536818" y="1743254"/>
        <a:ext cx="9978781" cy="464777"/>
      </dsp:txXfrm>
    </dsp:sp>
    <dsp:sp modelId="{6A887F60-BE81-4E2D-9565-6DF892AB7DA3}">
      <dsp:nvSpPr>
        <dsp:cNvPr id="0" name=""/>
        <dsp:cNvSpPr/>
      </dsp:nvSpPr>
      <dsp:spPr>
        <a:xfrm>
          <a:off x="0" y="2377495"/>
          <a:ext cx="10515600" cy="4647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F0F20B-2D43-4613-A8B2-AF94307ACC19}">
      <dsp:nvSpPr>
        <dsp:cNvPr id="0" name=""/>
        <dsp:cNvSpPr/>
      </dsp:nvSpPr>
      <dsp:spPr>
        <a:xfrm>
          <a:off x="140595" y="2428801"/>
          <a:ext cx="255627" cy="2556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D16EDF-8B1E-435F-9A3A-ADEA52A4575D}">
      <dsp:nvSpPr>
        <dsp:cNvPr id="0" name=""/>
        <dsp:cNvSpPr/>
      </dsp:nvSpPr>
      <dsp:spPr>
        <a:xfrm>
          <a:off x="536818" y="2324226"/>
          <a:ext cx="9978781" cy="464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189" tIns="49189" rIns="49189" bIns="49189" numCol="1" spcCol="1270" anchor="ctr" anchorCtr="0">
          <a:noAutofit/>
        </a:bodyPr>
        <a:lstStyle/>
        <a:p>
          <a:pPr marL="0" lvl="0" indent="0" algn="l" defTabSz="711200">
            <a:lnSpc>
              <a:spcPct val="90000"/>
            </a:lnSpc>
            <a:spcBef>
              <a:spcPct val="0"/>
            </a:spcBef>
            <a:spcAft>
              <a:spcPct val="35000"/>
            </a:spcAft>
            <a:buNone/>
          </a:pPr>
          <a:r>
            <a:rPr lang="en-US" sz="1600" b="0" i="0" kern="1200" dirty="0"/>
            <a:t>Feb 27: Final vote to adopt a concurrent budget resolution backed by Republicans in both chambers</a:t>
          </a:r>
          <a:endParaRPr lang="en-US" sz="1600" kern="1200" dirty="0"/>
        </a:p>
      </dsp:txBody>
      <dsp:txXfrm>
        <a:off x="536818" y="2324226"/>
        <a:ext cx="9978781" cy="464777"/>
      </dsp:txXfrm>
    </dsp:sp>
    <dsp:sp modelId="{E633243B-3188-4588-B147-A10FE6C4CC17}">
      <dsp:nvSpPr>
        <dsp:cNvPr id="0" name=""/>
        <dsp:cNvSpPr/>
      </dsp:nvSpPr>
      <dsp:spPr>
        <a:xfrm>
          <a:off x="0" y="2905199"/>
          <a:ext cx="10515600" cy="4647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659230-5768-4842-AE31-4E8E805FA8EB}">
      <dsp:nvSpPr>
        <dsp:cNvPr id="0" name=""/>
        <dsp:cNvSpPr/>
      </dsp:nvSpPr>
      <dsp:spPr>
        <a:xfrm>
          <a:off x="140595" y="3009774"/>
          <a:ext cx="255627" cy="25562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D823C8-9E61-4588-BBC6-CAB54C0AAA89}">
      <dsp:nvSpPr>
        <dsp:cNvPr id="0" name=""/>
        <dsp:cNvSpPr/>
      </dsp:nvSpPr>
      <dsp:spPr>
        <a:xfrm>
          <a:off x="536818" y="2905199"/>
          <a:ext cx="9978781" cy="464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189" tIns="49189" rIns="49189" bIns="49189"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rgbClr val="FF0000"/>
              </a:solidFill>
            </a:rPr>
            <a:t>By Easter: Pass a reconciliation package in the House floor</a:t>
          </a:r>
          <a:endParaRPr lang="en-US" sz="1600" kern="1200" dirty="0">
            <a:solidFill>
              <a:srgbClr val="FF0000"/>
            </a:solidFill>
          </a:endParaRPr>
        </a:p>
      </dsp:txBody>
      <dsp:txXfrm>
        <a:off x="536818" y="2905199"/>
        <a:ext cx="9978781" cy="464777"/>
      </dsp:txXfrm>
    </dsp:sp>
    <dsp:sp modelId="{497700CF-BD95-4516-BFCC-F20E66EF8408}">
      <dsp:nvSpPr>
        <dsp:cNvPr id="0" name=""/>
        <dsp:cNvSpPr/>
      </dsp:nvSpPr>
      <dsp:spPr>
        <a:xfrm>
          <a:off x="0" y="3486171"/>
          <a:ext cx="10515600" cy="464777"/>
        </a:xfrm>
        <a:prstGeom prst="roundRect">
          <a:avLst>
            <a:gd name="adj" fmla="val 10000"/>
          </a:avLst>
        </a:prstGeom>
        <a:solidFill>
          <a:schemeClr val="accent2">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88DB928D-DE17-4DB0-B481-7C93E123BC48}">
      <dsp:nvSpPr>
        <dsp:cNvPr id="0" name=""/>
        <dsp:cNvSpPr/>
      </dsp:nvSpPr>
      <dsp:spPr>
        <a:xfrm>
          <a:off x="140595" y="3590746"/>
          <a:ext cx="255627" cy="25562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3B9CEA-D1D2-476A-8100-82352615DF6A}">
      <dsp:nvSpPr>
        <dsp:cNvPr id="0" name=""/>
        <dsp:cNvSpPr/>
      </dsp:nvSpPr>
      <dsp:spPr>
        <a:xfrm>
          <a:off x="536818" y="3486171"/>
          <a:ext cx="9978781" cy="464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189" tIns="49189" rIns="49189" bIns="49189" numCol="1" spcCol="1270" anchor="ctr" anchorCtr="0">
          <a:noAutofit/>
        </a:bodyPr>
        <a:lstStyle/>
        <a:p>
          <a:pPr marL="0" lvl="0" indent="0" algn="l" defTabSz="711200">
            <a:lnSpc>
              <a:spcPct val="90000"/>
            </a:lnSpc>
            <a:spcBef>
              <a:spcPct val="0"/>
            </a:spcBef>
            <a:spcAft>
              <a:spcPct val="35000"/>
            </a:spcAft>
            <a:buNone/>
          </a:pPr>
          <a:r>
            <a:rPr lang="en-US" sz="1600" b="0" i="0" kern="1200" dirty="0"/>
            <a:t>By Memorial Day: Final passage</a:t>
          </a:r>
          <a:endParaRPr lang="en-US" sz="1600" kern="1200" dirty="0"/>
        </a:p>
      </dsp:txBody>
      <dsp:txXfrm>
        <a:off x="536818" y="3486171"/>
        <a:ext cx="9978781" cy="46477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7F870FA7-44BB-0245-AC27-AC5C0E99DDF6}" type="datetimeFigureOut">
              <a:rPr lang="en-US" smtClean="0"/>
              <a:t>3/7/2025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3AA5DB27-DA75-8041-BE64-80BEA5CE9B4D}" type="slidenum">
              <a:rPr lang="en-US" smtClean="0"/>
              <a:t>‹#›</a:t>
            </a:fld>
            <a:endParaRPr lang="en-US"/>
          </a:p>
        </p:txBody>
      </p:sp>
    </p:spTree>
    <p:extLst>
      <p:ext uri="{BB962C8B-B14F-4D97-AF65-F5344CB8AC3E}">
        <p14:creationId xmlns:p14="http://schemas.microsoft.com/office/powerpoint/2010/main" val="362964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It is good to be with you all today.  As Alesia said – I will be speaking to our work related to Medicaid.  There is our advocacy work as well as our broader work related to Medicaid – so I hope you’ll bear with me – as we have essentially divided this into two important and connected parts.  </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Starting with the more urgent work specific to Medicaid - as President Trump starts his second term and a new Congress gets to work – as you know - there are forces that are putting Medicaid at Risk.</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As our advocacy strategy continues to take shape we are working to weave together and leverage our longer-term efforts as we shift to a short-term plan specific to defending Medicaid. </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Over the past several weeks, LSA has been working to develop an initial approach to ensure our members are informed and engaged as we work to protect Medicaid.  </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Today, With the help of Katie Horton at GWU and along with Sarah Dobson and Bill Kallestad on our team – we’re going to share why Medicaid is important to LSA, what we are seeing as the second Trump administration gets started --- and detail the specific threats to Medicaid at the federal and state levels- and discuss our early actions to engage LSA members…</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Following that – we are going to move into Part 2 of our Medicaid discussion which centers our work to Strengthen Families.  Over the last decade and more (as Medicaid has shifted to Managed Care and Value-Based Payments) – we want to share what we are learning about how LSA and our members are leveraging new flexibilities within Medicaid to improve outcomes for children and families through our fairly new Strengthening Families Initiative. Of course, this builds on our longer-term efforts associated with the Results Innovation Lab. </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First, why is Medicaid the top priority for LSA?</a:t>
            </a:r>
          </a:p>
        </p:txBody>
      </p:sp>
      <p:sp>
        <p:nvSpPr>
          <p:cNvPr id="4" name="Slide Number Placeholder 3"/>
          <p:cNvSpPr>
            <a:spLocks noGrp="1"/>
          </p:cNvSpPr>
          <p:nvPr>
            <p:ph type="sldNum" sz="quarter" idx="5"/>
          </p:nvPr>
        </p:nvSpPr>
        <p:spPr/>
        <p:txBody>
          <a:bodyPr/>
          <a:lstStyle/>
          <a:p>
            <a:fld id="{3AA5DB27-DA75-8041-BE64-80BEA5CE9B4D}" type="slidenum">
              <a:rPr lang="en-US" smtClean="0"/>
              <a:t>1</a:t>
            </a:fld>
            <a:endParaRPr lang="en-US" dirty="0"/>
          </a:p>
        </p:txBody>
      </p:sp>
    </p:spTree>
    <p:extLst>
      <p:ext uri="{BB962C8B-B14F-4D97-AF65-F5344CB8AC3E}">
        <p14:creationId xmlns:p14="http://schemas.microsoft.com/office/powerpoint/2010/main" val="302267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Given </a:t>
            </a:r>
            <a:r>
              <a:rPr lang="en-US" sz="1200" spc="-10" dirty="0">
                <a:effectLst/>
                <a:latin typeface="Calibri" panose="020F0502020204030204" pitchFamily="34" charset="0"/>
                <a:ea typeface="Calibri" panose="020F0502020204030204" pitchFamily="34" charset="0"/>
              </a:rPr>
              <a:t>the </a:t>
            </a:r>
            <a:r>
              <a:rPr lang="en-US" sz="1200" dirty="0">
                <a:effectLst/>
                <a:latin typeface="Calibri" panose="020F0502020204030204" pitchFamily="34" charset="0"/>
                <a:ea typeface="Calibri" panose="020F0502020204030204" pitchFamily="34" charset="0"/>
              </a:rPr>
              <a:t>importance of the Medicaid program in ensuring healthcare access and coverage, including behavioral health, to children and families, people with disabilities</a:t>
            </a:r>
            <a:r>
              <a:rPr lang="en-US" sz="1200" spc="-7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and</a:t>
            </a:r>
            <a:r>
              <a:rPr lang="en-US" sz="1200" spc="-7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older</a:t>
            </a:r>
            <a:r>
              <a:rPr lang="en-US" sz="1200" spc="-8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adults,</a:t>
            </a:r>
            <a:r>
              <a:rPr lang="en-US" sz="1200" spc="-6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it</a:t>
            </a:r>
            <a:r>
              <a:rPr lang="en-US" sz="1200" spc="-75"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has</a:t>
            </a:r>
            <a:r>
              <a:rPr lang="en-US" sz="1200" spc="-65"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been</a:t>
            </a:r>
            <a:r>
              <a:rPr lang="en-US" sz="1200" spc="-7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a</a:t>
            </a:r>
            <a:r>
              <a:rPr lang="en-US" sz="1200" spc="-70"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long-term</a:t>
            </a:r>
            <a:r>
              <a:rPr lang="en-US" sz="1200" b="1" i="1" spc="-65"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policy</a:t>
            </a:r>
            <a:r>
              <a:rPr lang="en-US" sz="1200" b="1" i="1" spc="-65"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and</a:t>
            </a:r>
            <a:r>
              <a:rPr lang="en-US" sz="1200" b="1" i="1" spc="-70"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advocacy</a:t>
            </a:r>
            <a:r>
              <a:rPr lang="en-US" sz="1200" b="1" i="1" spc="-65"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priority</a:t>
            </a:r>
            <a:r>
              <a:rPr lang="en-US" sz="1200" b="1" i="1" spc="-70"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for LSA.</a:t>
            </a:r>
            <a:r>
              <a:rPr lang="en-US" sz="1200" spc="-30" dirty="0">
                <a:effectLst/>
                <a:latin typeface="Calibri" panose="020F0502020204030204" pitchFamily="34" charset="0"/>
                <a:ea typeface="Calibri" panose="020F0502020204030204" pitchFamily="34" charset="0"/>
              </a:rPr>
              <a:t>  As you’ll see in this chart – individuals covered by Medicaid (the expansion population) has grown in recent years. </a:t>
            </a:r>
          </a:p>
          <a:p>
            <a:pPr marL="0" indent="0">
              <a:buFont typeface="Arial" panose="020B0604020202020204" pitchFamily="34" charset="0"/>
              <a:buNone/>
            </a:pPr>
            <a:endParaRPr lang="en-US" sz="1200" spc="-30" dirty="0">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i="1" spc="-30" dirty="0">
                <a:solidFill>
                  <a:schemeClr val="tx1"/>
                </a:solidFill>
                <a:effectLst/>
                <a:latin typeface="Calibri" panose="020F0502020204030204" pitchFamily="34" charset="0"/>
                <a:ea typeface="Calibri" panose="020F0502020204030204" pitchFamily="34" charset="0"/>
              </a:rPr>
              <a:t>(</a:t>
            </a:r>
            <a:r>
              <a:rPr lang="en-US" sz="1200" i="1" spc="-30" dirty="0">
                <a:effectLst/>
                <a:latin typeface="Calibri" panose="020F0502020204030204" pitchFamily="34" charset="0"/>
                <a:ea typeface="Calibri" panose="020F0502020204030204" pitchFamily="34" charset="0"/>
              </a:rPr>
              <a:t>And as you may know - </a:t>
            </a:r>
            <a:r>
              <a:rPr lang="en-US" altLang="en-US" sz="1200" i="1" dirty="0">
                <a:solidFill>
                  <a:schemeClr val="tx1"/>
                </a:solidFill>
              </a:rPr>
              <a:t>The Affordable Care Act (ACA) allows states to expand coverage to include non-elderly, childless adults with incomes up to 138% FPL; </a:t>
            </a:r>
            <a:r>
              <a:rPr lang="en-US" altLang="en-US" sz="1200" b="1" i="1" dirty="0">
                <a:solidFill>
                  <a:schemeClr val="tx1"/>
                </a:solidFill>
              </a:rPr>
              <a:t>41 states and the District of Columbia have adopted the ACA expansion)</a:t>
            </a:r>
          </a:p>
          <a:p>
            <a:pPr marL="285750" indent="-285750">
              <a:buFont typeface="Arial" panose="020B0604020202020204" pitchFamily="34" charset="0"/>
              <a:buChar char="•"/>
            </a:pPr>
            <a:endParaRPr lang="en-US" altLang="en-US" sz="1200" spc="-30" dirty="0">
              <a:solidFill>
                <a:schemeClr val="tx1"/>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altLang="en-US" sz="1200" dirty="0">
                <a:solidFill>
                  <a:schemeClr val="tx1"/>
                </a:solidFill>
              </a:rPr>
              <a:t>Medicaid </a:t>
            </a:r>
            <a:r>
              <a:rPr lang="en-US" altLang="en-US" sz="1200" b="1" u="sng" dirty="0">
                <a:solidFill>
                  <a:schemeClr val="tx1"/>
                </a:solidFill>
              </a:rPr>
              <a:t>is the largest health insurance program in the U.S</a:t>
            </a:r>
            <a:r>
              <a:rPr lang="en-US" altLang="en-US" sz="1200" dirty="0">
                <a:solidFill>
                  <a:schemeClr val="tx1"/>
                </a:solidFill>
              </a:rPr>
              <a:t>., serving ~</a:t>
            </a:r>
            <a:r>
              <a:rPr lang="en-US" altLang="en-US" sz="1200" b="1" dirty="0">
                <a:solidFill>
                  <a:schemeClr val="tx1"/>
                </a:solidFill>
              </a:rPr>
              <a:t>80 million individuals in 2024 </a:t>
            </a:r>
          </a:p>
          <a:p>
            <a:pPr marL="285750" indent="-285750">
              <a:buFont typeface="Arial" panose="020B0604020202020204" pitchFamily="34" charset="0"/>
              <a:buChar char="•"/>
            </a:pPr>
            <a:endParaRPr lang="en-US" sz="1200" spc="-30" dirty="0">
              <a:effectLst/>
              <a:latin typeface="Calibri" panose="020F0502020204030204" pitchFamily="34" charset="0"/>
              <a:ea typeface="Calibri" panose="020F0502020204030204" pitchFamily="34" charset="0"/>
            </a:endParaRPr>
          </a:p>
          <a:p>
            <a:pPr marL="349250" marR="0" indent="-285750">
              <a:lnSpc>
                <a:spcPct val="107000"/>
              </a:lnSpc>
              <a:spcBef>
                <a:spcPts val="100"/>
              </a:spcBef>
              <a:buFont typeface="Arial" panose="020B0604020202020204" pitchFamily="34" charset="0"/>
              <a:buChar char="•"/>
            </a:pPr>
            <a:r>
              <a:rPr lang="en-US" sz="1200" b="1" i="1" dirty="0">
                <a:effectLst/>
                <a:latin typeface="Calibri" panose="020F0502020204030204" pitchFamily="34" charset="0"/>
                <a:ea typeface="Calibri" panose="020F0502020204030204" pitchFamily="34" charset="0"/>
              </a:rPr>
              <a:t>Our</a:t>
            </a:r>
            <a:r>
              <a:rPr lang="en-US" sz="1200" b="1" i="1" spc="-20"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aim</a:t>
            </a:r>
            <a:r>
              <a:rPr lang="en-US" sz="1200" b="1" i="1" spc="-25"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has</a:t>
            </a:r>
            <a:r>
              <a:rPr lang="en-US" sz="1200" b="1" i="1" spc="-20"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been</a:t>
            </a:r>
            <a:r>
              <a:rPr lang="en-US" sz="1200" b="1" i="1" spc="-25"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to</a:t>
            </a:r>
            <a:r>
              <a:rPr lang="en-US" sz="1200" b="1" i="1" spc="-25"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ensure</a:t>
            </a:r>
            <a:r>
              <a:rPr lang="en-US" sz="1200" b="1" i="1" spc="-15"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that</a:t>
            </a:r>
            <a:r>
              <a:rPr lang="en-US" sz="1200" b="1" i="1" spc="-30"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the</a:t>
            </a:r>
            <a:r>
              <a:rPr lang="en-US" sz="1200" b="1" i="1" spc="-15"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program</a:t>
            </a:r>
            <a:r>
              <a:rPr lang="en-US" sz="1200" b="1" i="1" spc="-20"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remains</a:t>
            </a:r>
            <a:r>
              <a:rPr lang="en-US" sz="1200" b="1" i="1" spc="-25"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strong</a:t>
            </a:r>
            <a:r>
              <a:rPr lang="en-US" sz="1200" b="1" i="1" spc="-20"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and</a:t>
            </a:r>
            <a:r>
              <a:rPr lang="en-US" sz="1200" b="1" i="1" spc="-25"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stable</a:t>
            </a:r>
            <a:r>
              <a:rPr lang="en-US" sz="1200" b="1" i="1" spc="-20"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given the</a:t>
            </a:r>
            <a:r>
              <a:rPr lang="en-US" sz="1200" b="1" i="1" spc="-45"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importance</a:t>
            </a:r>
            <a:r>
              <a:rPr lang="en-US" sz="1200" b="1" i="1" spc="-40"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of</a:t>
            </a:r>
            <a:r>
              <a:rPr lang="en-US" sz="1200" b="1" i="1" spc="-45"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coverage</a:t>
            </a:r>
            <a:r>
              <a:rPr lang="en-US" sz="1200" b="1" i="1" spc="-40"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of</a:t>
            </a:r>
            <a:r>
              <a:rPr lang="en-US" sz="1200" b="1" i="1" spc="-60"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essential</a:t>
            </a:r>
            <a:r>
              <a:rPr lang="en-US" sz="1200" b="1" i="1" spc="-50"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services</a:t>
            </a:r>
            <a:r>
              <a:rPr lang="en-US" sz="1200" b="1" i="1" spc="-45"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that</a:t>
            </a:r>
            <a:r>
              <a:rPr lang="en-US" sz="1200" b="1" i="1" spc="-50"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our</a:t>
            </a:r>
            <a:r>
              <a:rPr lang="en-US" sz="1200" b="1" i="1" spc="-60"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members</a:t>
            </a:r>
            <a:r>
              <a:rPr lang="en-US" sz="1200" b="1" i="1" spc="-45" dirty="0">
                <a:effectLst/>
                <a:latin typeface="Calibri" panose="020F0502020204030204" pitchFamily="34" charset="0"/>
                <a:ea typeface="Calibri" panose="020F0502020204030204" pitchFamily="34" charset="0"/>
              </a:rPr>
              <a:t> </a:t>
            </a:r>
            <a:r>
              <a:rPr lang="en-US" sz="1200" b="1" i="1" dirty="0">
                <a:effectLst/>
                <a:latin typeface="Calibri" panose="020F0502020204030204" pitchFamily="34" charset="0"/>
                <a:ea typeface="Calibri" panose="020F0502020204030204" pitchFamily="34" charset="0"/>
              </a:rPr>
              <a:t>provide</a:t>
            </a:r>
            <a:r>
              <a:rPr lang="en-US" sz="1200" dirty="0">
                <a:effectLst/>
                <a:latin typeface="Calibri" panose="020F0502020204030204" pitchFamily="34" charset="0"/>
                <a:ea typeface="Calibri" panose="020F0502020204030204" pitchFamily="34" charset="0"/>
              </a:rPr>
              <a:t>.</a:t>
            </a:r>
          </a:p>
          <a:p>
            <a:pPr marL="285750" indent="-285750">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In</a:t>
            </a:r>
            <a:r>
              <a:rPr lang="en-US" sz="1200" spc="-55"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more</a:t>
            </a:r>
            <a:r>
              <a:rPr lang="en-US" sz="1200" spc="-6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recent</a:t>
            </a:r>
            <a:r>
              <a:rPr lang="en-US" sz="1200" spc="-55"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years,</a:t>
            </a:r>
            <a:r>
              <a:rPr lang="en-US" sz="1200" spc="-55"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our</a:t>
            </a:r>
            <a:r>
              <a:rPr lang="en-US" sz="1200" spc="-5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work</a:t>
            </a:r>
            <a:r>
              <a:rPr lang="en-US" sz="1200" spc="-55"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has</a:t>
            </a:r>
            <a:r>
              <a:rPr lang="en-US" sz="1200" spc="-55"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been</a:t>
            </a:r>
            <a:r>
              <a:rPr lang="en-US" sz="1200" spc="-55"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focused</a:t>
            </a:r>
            <a:r>
              <a:rPr lang="en-US" sz="1200" spc="-55"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on</a:t>
            </a:r>
            <a:r>
              <a:rPr lang="en-US" sz="1200" spc="-5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protecting</a:t>
            </a:r>
            <a:r>
              <a:rPr lang="en-US" sz="1200" spc="-55"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Medicaid</a:t>
            </a:r>
            <a:r>
              <a:rPr lang="en-US" sz="1200" spc="-55"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funding</a:t>
            </a:r>
            <a:r>
              <a:rPr lang="en-US" sz="1200" spc="-5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to combat</a:t>
            </a:r>
            <a:r>
              <a:rPr lang="en-US" sz="1200" spc="-6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attempts</a:t>
            </a:r>
            <a:r>
              <a:rPr lang="en-US" sz="1200" spc="-55"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to</a:t>
            </a:r>
            <a:r>
              <a:rPr lang="en-US" sz="1200" spc="-5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undermine</a:t>
            </a:r>
            <a:r>
              <a:rPr lang="en-US" sz="1200" spc="-55" dirty="0">
                <a:effectLst/>
                <a:latin typeface="Calibri" panose="020F0502020204030204" pitchFamily="34" charset="0"/>
                <a:ea typeface="Calibri" panose="020F0502020204030204" pitchFamily="34" charset="0"/>
              </a:rPr>
              <a:t> </a:t>
            </a:r>
            <a:r>
              <a:rPr lang="en-US" sz="1200" spc="-10" dirty="0">
                <a:effectLst/>
                <a:latin typeface="Calibri" panose="020F0502020204030204" pitchFamily="34" charset="0"/>
                <a:ea typeface="Calibri" panose="020F0502020204030204" pitchFamily="34" charset="0"/>
              </a:rPr>
              <a:t>the</a:t>
            </a:r>
            <a:r>
              <a:rPr lang="en-US" sz="1200" spc="-5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program.</a:t>
            </a:r>
            <a:r>
              <a:rPr lang="en-US" sz="1200" spc="-45" dirty="0">
                <a:effectLst/>
                <a:latin typeface="Calibri" panose="020F0502020204030204" pitchFamily="34" charset="0"/>
                <a:ea typeface="Calibri" panose="020F0502020204030204" pitchFamily="34" charset="0"/>
              </a:rPr>
              <a:t> </a:t>
            </a:r>
          </a:p>
          <a:p>
            <a:pPr marL="285750" indent="-285750">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For</a:t>
            </a:r>
            <a:r>
              <a:rPr lang="en-US" sz="1200" spc="-65"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example,</a:t>
            </a:r>
            <a:r>
              <a:rPr lang="en-US" sz="1200" spc="-50" dirty="0">
                <a:effectLst/>
                <a:latin typeface="Calibri" panose="020F0502020204030204" pitchFamily="34" charset="0"/>
                <a:ea typeface="Calibri" panose="020F0502020204030204" pitchFamily="34" charset="0"/>
              </a:rPr>
              <a:t> during the first Trump administration </a:t>
            </a:r>
            <a:r>
              <a:rPr lang="en-US" sz="1200" dirty="0">
                <a:effectLst/>
                <a:latin typeface="Calibri" panose="020F0502020204030204" pitchFamily="34" charset="0"/>
                <a:ea typeface="Calibri" panose="020F0502020204030204" pitchFamily="34" charset="0"/>
              </a:rPr>
              <a:t>in</a:t>
            </a:r>
            <a:r>
              <a:rPr lang="en-US" sz="1200" spc="-6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2017,</a:t>
            </a:r>
            <a:r>
              <a:rPr lang="en-US" sz="1200" spc="-5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we</a:t>
            </a:r>
            <a:r>
              <a:rPr lang="en-US" sz="1200" spc="-5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engaged</a:t>
            </a:r>
            <a:r>
              <a:rPr lang="en-US" sz="1200" spc="-6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in</a:t>
            </a:r>
            <a:r>
              <a:rPr lang="en-US" sz="1200" spc="-5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a robust, targeted advocacy effort to #SaveMedicaid, with the core message of </a:t>
            </a:r>
            <a:r>
              <a:rPr lang="en-US" sz="1200" b="1" dirty="0">
                <a:effectLst/>
                <a:latin typeface="Calibri" panose="020F0502020204030204" pitchFamily="34" charset="0"/>
                <a:ea typeface="Calibri" panose="020F0502020204030204" pitchFamily="34" charset="0"/>
              </a:rPr>
              <a:t>#NoCutsNoCaps </a:t>
            </a:r>
            <a:r>
              <a:rPr lang="en-US" sz="1200" dirty="0">
                <a:effectLst/>
                <a:latin typeface="Calibri" panose="020F0502020204030204" pitchFamily="34" charset="0"/>
                <a:ea typeface="Calibri" panose="020F0502020204030204" pitchFamily="34" charset="0"/>
              </a:rPr>
              <a:t>when lawmakers and the Administration attempted to change the structure</a:t>
            </a:r>
            <a:r>
              <a:rPr lang="en-US" sz="1200" spc="-7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of</a:t>
            </a:r>
            <a:r>
              <a:rPr lang="en-US" sz="1200" spc="-8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Medicaid</a:t>
            </a:r>
            <a:r>
              <a:rPr lang="en-US" sz="1200" spc="-85"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to</a:t>
            </a:r>
            <a:r>
              <a:rPr lang="en-US" sz="1200" spc="-7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a</a:t>
            </a:r>
            <a:r>
              <a:rPr lang="en-US" sz="1200" spc="-8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block</a:t>
            </a:r>
            <a:r>
              <a:rPr lang="en-US" sz="1200" spc="-7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grant</a:t>
            </a:r>
            <a:r>
              <a:rPr lang="en-US" sz="1200" spc="-7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program—which</a:t>
            </a:r>
            <a:r>
              <a:rPr lang="en-US" sz="1200" spc="-8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would</a:t>
            </a:r>
            <a:r>
              <a:rPr lang="en-US" sz="1200" spc="-7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have</a:t>
            </a:r>
            <a:r>
              <a:rPr lang="en-US" sz="1200" spc="-8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effectively</a:t>
            </a:r>
            <a:r>
              <a:rPr lang="en-US" sz="1200" spc="-7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led</a:t>
            </a:r>
            <a:r>
              <a:rPr lang="en-US" sz="1200" spc="-8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to drastic funding cuts to the program. </a:t>
            </a:r>
          </a:p>
          <a:p>
            <a:pPr marL="285750" indent="-285750">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And we will continue to engage with officials at CMS as they staff up – coming off of last year’s regulatory challenges around SNF staffing minimums – in addition to what Ill describe today. </a:t>
            </a:r>
          </a:p>
          <a:p>
            <a:pPr marL="285750" indent="-285750">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AA5DB27-DA75-8041-BE64-80BEA5CE9B4D}" type="slidenum">
              <a:rPr lang="en-US" smtClean="0"/>
              <a:t>2</a:t>
            </a:fld>
            <a:endParaRPr lang="en-US" dirty="0"/>
          </a:p>
        </p:txBody>
      </p:sp>
    </p:spTree>
    <p:extLst>
      <p:ext uri="{BB962C8B-B14F-4D97-AF65-F5344CB8AC3E}">
        <p14:creationId xmlns:p14="http://schemas.microsoft.com/office/powerpoint/2010/main" val="300141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036" indent="-289036">
              <a:lnSpc>
                <a:spcPct val="107000"/>
              </a:lnSpc>
              <a:buFont typeface="Arial"/>
              <a:buChar char="•"/>
              <a:defRPr/>
            </a:pPr>
            <a:r>
              <a:rPr lang="en-US" sz="1100" kern="100" dirty="0">
                <a:latin typeface="Aptos"/>
                <a:ea typeface="Aptos" panose="020B0004020202020204" pitchFamily="34" charset="0"/>
                <a:cs typeface="Times New Roman" panose="02020603050405020304" pitchFamily="18" charset="0"/>
              </a:rPr>
              <a:t>As you may know, as part of our efforts to build out a long-term government relations and advocacy strategy -  strengthening our advocacy efforts is a top LSA priority.  As we talked about last April - based on key informant interviews with members the following policy priorities really rose to the top –with Medicaid first.   </a:t>
            </a:r>
          </a:p>
          <a:p>
            <a:pPr marL="289036" indent="-289036">
              <a:lnSpc>
                <a:spcPct val="107000"/>
              </a:lnSpc>
              <a:buFont typeface="Arial"/>
              <a:buChar char="•"/>
              <a:defRPr/>
            </a:pPr>
            <a:endParaRPr lang="en-US" sz="1100" kern="100" dirty="0">
              <a:latin typeface="Aptos"/>
              <a:ea typeface="Aptos" panose="020B0004020202020204" pitchFamily="34" charset="0"/>
              <a:cs typeface="Times New Roman" panose="02020603050405020304" pitchFamily="18" charset="0"/>
            </a:endParaRPr>
          </a:p>
          <a:p>
            <a:pPr marL="289036" indent="-289036">
              <a:lnSpc>
                <a:spcPct val="107000"/>
              </a:lnSpc>
              <a:buFont typeface="Arial"/>
              <a:buChar char="•"/>
              <a:defRPr/>
            </a:pPr>
            <a:r>
              <a:rPr lang="en-US" sz="1100" kern="100" dirty="0">
                <a:latin typeface="Aptos"/>
                <a:ea typeface="Aptos" panose="020B0004020202020204" pitchFamily="34" charset="0"/>
                <a:cs typeface="Times New Roman" panose="02020603050405020304" pitchFamily="18" charset="0"/>
              </a:rPr>
              <a:t>And we know that Medicaid and workforce go hand in hand – since reimbursement through Medicaid dovetails with workforce retention….</a:t>
            </a:r>
            <a:endParaRPr lang="en-US" dirty="0">
              <a:ea typeface="Calibri" panose="020F0502020204030204"/>
              <a:cs typeface="Calibri" panose="020F0502020204030204"/>
            </a:endParaRPr>
          </a:p>
          <a:p>
            <a:pPr marL="289036" indent="-289036">
              <a:lnSpc>
                <a:spcPct val="107000"/>
              </a:lnSpc>
              <a:buFont typeface="Arial"/>
              <a:buChar char="•"/>
              <a:defRPr/>
            </a:pPr>
            <a:endParaRPr lang="en-US" sz="1100" b="0" i="0" kern="100" dirty="0">
              <a:latin typeface="Aptos"/>
              <a:ea typeface="Aptos" panose="020B0004020202020204" pitchFamily="34" charset="0"/>
              <a:cs typeface="Times New Roman" panose="02020603050405020304" pitchFamily="18" charset="0"/>
            </a:endParaRPr>
          </a:p>
          <a:p>
            <a:pPr marL="289036" indent="-289036">
              <a:lnSpc>
                <a:spcPct val="107000"/>
              </a:lnSpc>
              <a:buFont typeface="Arial"/>
              <a:buChar char="•"/>
              <a:defRPr/>
            </a:pPr>
            <a:r>
              <a:rPr lang="en-US" sz="1100" b="0" i="0" kern="100" dirty="0">
                <a:latin typeface="Aptos"/>
                <a:ea typeface="Aptos" panose="020B0004020202020204" pitchFamily="34" charset="0"/>
                <a:cs typeface="Times New Roman" panose="02020603050405020304" pitchFamily="18" charset="0"/>
              </a:rPr>
              <a:t>And of course–while our long-term aim is to be proactive and amplify our faith-based voice – we will be working to leverage that voice as we shift to ‘defense to protect Medicaid - g</a:t>
            </a:r>
            <a:r>
              <a:rPr lang="en-US" sz="1100" b="0" i="0" kern="100" dirty="0">
                <a:latin typeface="Aptos"/>
                <a:cs typeface="Times New Roman" panose="02020603050405020304" pitchFamily="18" charset="0"/>
              </a:rPr>
              <a:t>iven the emerging threats– as this will be our main priority in the near term. </a:t>
            </a:r>
          </a:p>
          <a:p>
            <a:pPr marL="0" indent="0">
              <a:lnSpc>
                <a:spcPct val="107000"/>
              </a:lnSpc>
              <a:buFont typeface="Arial"/>
              <a:buNone/>
              <a:defRPr/>
            </a:pPr>
            <a:endParaRPr lang="en-US" sz="1100" b="0" i="0" kern="100" dirty="0">
              <a:latin typeface="Aptos"/>
              <a:cs typeface="Times New Roman" panose="02020603050405020304" pitchFamily="18" charset="0"/>
            </a:endParaRPr>
          </a:p>
          <a:p>
            <a:pPr marL="289036" indent="-289036">
              <a:lnSpc>
                <a:spcPct val="107000"/>
              </a:lnSpc>
              <a:buFont typeface="Arial"/>
              <a:buChar char="•"/>
              <a:defRPr/>
            </a:pPr>
            <a:r>
              <a:rPr lang="en-US" sz="1100" b="0" i="0" kern="100" dirty="0">
                <a:latin typeface="Aptos"/>
                <a:cs typeface="Times New Roman" panose="02020603050405020304" pitchFamily="18" charset="0"/>
              </a:rPr>
              <a:t>So what’s in changing?</a:t>
            </a:r>
          </a:p>
          <a:p>
            <a:pPr marL="0" indent="0">
              <a:lnSpc>
                <a:spcPct val="107000"/>
              </a:lnSpc>
              <a:buFont typeface="Arial"/>
              <a:buNone/>
              <a:defRPr/>
            </a:pPr>
            <a:endParaRPr lang="en-US" sz="1100" b="1" i="1" kern="100" dirty="0">
              <a:latin typeface="Aptos"/>
              <a:cs typeface="Times New Roman" panose="02020603050405020304" pitchFamily="18" charset="0"/>
            </a:endParaRPr>
          </a:p>
          <a:p>
            <a:pPr defTabSz="924916">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AA5DB27-DA75-8041-BE64-80BEA5CE9B4D}" type="slidenum">
              <a:rPr lang="en-US" smtClean="0"/>
              <a:t>3</a:t>
            </a:fld>
            <a:endParaRPr lang="en-US" dirty="0"/>
          </a:p>
        </p:txBody>
      </p:sp>
    </p:spTree>
    <p:extLst>
      <p:ext uri="{BB962C8B-B14F-4D97-AF65-F5344CB8AC3E}">
        <p14:creationId xmlns:p14="http://schemas.microsoft.com/office/powerpoint/2010/main" val="1591218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Trump 2.0 is different – going from a Hammer to a scalpel approach</a:t>
            </a:r>
          </a:p>
          <a:p>
            <a:pPr marL="171450" indent="-171450">
              <a:buFont typeface="Arial" panose="020B0604020202020204" pitchFamily="34" charset="0"/>
              <a:buChar char="•"/>
            </a:pPr>
            <a:r>
              <a:rPr lang="en-US" dirty="0"/>
              <a:t>Slim Majorities in House and Senate </a:t>
            </a:r>
          </a:p>
          <a:p>
            <a:pPr marL="171450" indent="-171450">
              <a:buFont typeface="Arial" panose="020B0604020202020204" pitchFamily="34" charset="0"/>
              <a:buChar char="•"/>
            </a:pPr>
            <a:r>
              <a:rPr lang="en-US" dirty="0"/>
              <a:t>As you may know, the work of Congressional leaders really started last year – with Republican study committees to prepare for shifts in the governing party and a tax bill in 2025 </a:t>
            </a:r>
          </a:p>
          <a:p>
            <a:pPr marL="171450" indent="-171450">
              <a:buFont typeface="Arial" panose="020B0604020202020204" pitchFamily="34" charset="0"/>
              <a:buChar char="•"/>
            </a:pPr>
            <a:r>
              <a:rPr lang="en-US" dirty="0"/>
              <a:t>With the TCJA  expiring – this necessitates finding pay-</a:t>
            </a:r>
            <a:r>
              <a:rPr lang="en-US" dirty="0" err="1"/>
              <a:t>fors</a:t>
            </a:r>
            <a:r>
              <a:rPr lang="en-US" dirty="0"/>
              <a:t> as Republicans seek to make estate tax and individual income tax cuts permanent.</a:t>
            </a:r>
          </a:p>
          <a:p>
            <a:pPr marL="171450" indent="-171450">
              <a:buFont typeface="Arial" panose="020B0604020202020204" pitchFamily="34" charset="0"/>
              <a:buChar char="•"/>
            </a:pPr>
            <a:r>
              <a:rPr lang="en-US" dirty="0"/>
              <a:t>Leaving Medicaid in the bullseye </a:t>
            </a:r>
          </a:p>
          <a:p>
            <a:pPr marL="171450" indent="-171450">
              <a:buFont typeface="Arial" panose="020B0604020202020204" pitchFamily="34" charset="0"/>
              <a:buChar char="•"/>
            </a:pPr>
            <a:r>
              <a:rPr lang="en-US" dirty="0"/>
              <a:t>Going forward –as we work to develop fact sheets and messaging – our focus will also be on efficiency and effectiveness – given the focus on DOGE</a:t>
            </a:r>
          </a:p>
          <a:p>
            <a:pPr marL="171450" indent="-171450">
              <a:buFont typeface="Arial" panose="020B0604020202020204" pitchFamily="34" charset="0"/>
              <a:buChar char="•"/>
            </a:pPr>
            <a:r>
              <a:rPr lang="en-US" dirty="0"/>
              <a:t>So, what are the risks to Medicaid?</a:t>
            </a:r>
          </a:p>
        </p:txBody>
      </p:sp>
      <p:sp>
        <p:nvSpPr>
          <p:cNvPr id="4" name="Slide Number Placeholder 3"/>
          <p:cNvSpPr>
            <a:spLocks noGrp="1"/>
          </p:cNvSpPr>
          <p:nvPr>
            <p:ph type="sldNum" sz="quarter" idx="5"/>
          </p:nvPr>
        </p:nvSpPr>
        <p:spPr/>
        <p:txBody>
          <a:bodyPr/>
          <a:lstStyle/>
          <a:p>
            <a:fld id="{3AA5DB27-DA75-8041-BE64-80BEA5CE9B4D}" type="slidenum">
              <a:rPr lang="en-US" smtClean="0"/>
              <a:t>4</a:t>
            </a:fld>
            <a:endParaRPr lang="en-US"/>
          </a:p>
        </p:txBody>
      </p:sp>
    </p:spTree>
    <p:extLst>
      <p:ext uri="{BB962C8B-B14F-4D97-AF65-F5344CB8AC3E}">
        <p14:creationId xmlns:p14="http://schemas.microsoft.com/office/powerpoint/2010/main" val="17191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Given Medicaid is a federal-state partnership – there are a variety of ways the program can be cut. And we continue to monitor house and senate leadership for statements and what is being raised.  Thus far, the House Budget Committee Chairman’s mark – included several cuts to Medicaid, which include: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p>
            <a:r>
              <a:rPr lang="en-US" sz="1200" b="1" dirty="0">
                <a:solidFill>
                  <a:schemeClr val="tx1"/>
                </a:solidFill>
              </a:rPr>
              <a:t>Imposing Per Capita Caps</a:t>
            </a:r>
            <a:r>
              <a:rPr lang="en-US" sz="1200" dirty="0">
                <a:solidFill>
                  <a:schemeClr val="tx1"/>
                </a:solidFill>
              </a:rPr>
              <a:t>: A capped allotment per Medicaid enrollee that increases minimally each year, which may not keep pace with rising healthcare costs, unforeseen pandemics, and other public health emergencies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Reducing the enhanced FMAP (currently 90% for ACA expansion states): </a:t>
            </a:r>
            <a:r>
              <a:rPr lang="en-US" sz="1200" dirty="0">
                <a:solidFill>
                  <a:schemeClr val="tx1"/>
                </a:solidFill>
              </a:rPr>
              <a:t>Eliminating the enhanced FMAP would shift significant costs to states, creating coverage gaps that could lead to the end of Medicaid expansion and cuts to eligibility and enrollment. – 9 states in particular are at risk – which we detailed in yesterday’s CEO Connection.</a:t>
            </a:r>
          </a:p>
          <a:p>
            <a:endParaRPr lang="en-US" sz="1200" dirty="0">
              <a:solidFill>
                <a:schemeClr val="tx1"/>
              </a:solidFill>
            </a:endParaRPr>
          </a:p>
          <a:p>
            <a:r>
              <a:rPr lang="en-US" sz="1200" b="1" dirty="0">
                <a:solidFill>
                  <a:schemeClr val="tx1"/>
                </a:solidFill>
              </a:rPr>
              <a:t>Imposing Work Requirements</a:t>
            </a:r>
            <a:r>
              <a:rPr lang="en-US" sz="1200" dirty="0">
                <a:solidFill>
                  <a:schemeClr val="tx1"/>
                </a:solidFill>
              </a:rPr>
              <a:t>: Proposals reinstating work requirements for Medicaid eligibility to cut costs ; CBO has estimated that past work requirement proposals cut $109 billion from federal Medicaid over 10 years</a:t>
            </a:r>
          </a:p>
          <a:p>
            <a:endParaRPr lang="en-US" dirty="0">
              <a:ea typeface="Calibri"/>
              <a:cs typeface="Calibri"/>
            </a:endParaRPr>
          </a:p>
          <a:p>
            <a:r>
              <a:rPr lang="en-US" sz="1200" b="1" dirty="0">
                <a:solidFill>
                  <a:schemeClr val="tx1"/>
                </a:solidFill>
              </a:rPr>
              <a:t>Restricting Provider Taxes at the State Level</a:t>
            </a:r>
            <a:r>
              <a:rPr lang="en-US" sz="1200" dirty="0">
                <a:solidFill>
                  <a:schemeClr val="tx1"/>
                </a:solidFill>
              </a:rPr>
              <a:t>: Restricting provider taxes at the state level would limit states' ability to fund their share of Medicaid costs, leading to potential cuts in Medicaid services amidst ongoing budget challenges</a:t>
            </a:r>
          </a:p>
          <a:p>
            <a:endParaRPr lang="en-US" sz="1200" dirty="0">
              <a:solidFill>
                <a:schemeClr val="tx1"/>
              </a:solidFill>
            </a:endParaRPr>
          </a:p>
          <a:p>
            <a:r>
              <a:rPr lang="en-US" sz="1200" dirty="0">
                <a:solidFill>
                  <a:schemeClr val="tx1"/>
                </a:solidFill>
              </a:rPr>
              <a:t>Moreover per remarks like the one above from Rep. Murphy in NC – we know Block grants also remain in the mix</a:t>
            </a:r>
          </a:p>
          <a:p>
            <a:r>
              <a:rPr lang="en-US" sz="1200" b="1" dirty="0">
                <a:solidFill>
                  <a:schemeClr val="tx1"/>
                </a:solidFill>
              </a:rPr>
              <a:t>Block Grants</a:t>
            </a:r>
            <a:r>
              <a:rPr lang="en-US" sz="1200" dirty="0">
                <a:solidFill>
                  <a:schemeClr val="tx1"/>
                </a:solidFill>
              </a:rPr>
              <a:t>: Block granting Medicaid provides states with a fixed federal funding amount that does not adjust for enrollment growth, rising healthcare costs, new health threats, and widening funding gaps. (A 2017 proposal estimated a 25% funding cut over 10 years and 30% over 20 years (CBO))</a:t>
            </a:r>
          </a:p>
          <a:p>
            <a:endParaRPr lang="en-US" sz="1200" b="1" dirty="0">
              <a:solidFill>
                <a:schemeClr val="tx1"/>
              </a:solidFill>
            </a:endParaRPr>
          </a:p>
          <a:p>
            <a:r>
              <a:rPr lang="en-US" sz="1200" b="0" dirty="0">
                <a:solidFill>
                  <a:schemeClr val="tx1"/>
                </a:solidFill>
              </a:rPr>
              <a:t>And finally we are still watching anticipated administrative action</a:t>
            </a:r>
          </a:p>
          <a:p>
            <a:r>
              <a:rPr lang="en-US" sz="1200" b="1" dirty="0">
                <a:solidFill>
                  <a:schemeClr val="tx1"/>
                </a:solidFill>
              </a:rPr>
              <a:t>Repeal of Streamlining Eligibility and Enrollment Rule</a:t>
            </a:r>
            <a:r>
              <a:rPr lang="en-US" sz="1200" dirty="0">
                <a:solidFill>
                  <a:schemeClr val="tx1"/>
                </a:solidFill>
              </a:rPr>
              <a:t>: CBO estimates a $164 billion cut to Medicaid over 10 years. The rule change will impact people with disabilities by adding administrative burdens to the continuation of coverage</a:t>
            </a:r>
          </a:p>
          <a:p>
            <a:endParaRPr lang="en-US" sz="1200" dirty="0">
              <a:solidFill>
                <a:schemeClr val="tx1"/>
              </a:solidFill>
            </a:endParaRPr>
          </a:p>
          <a:p>
            <a:r>
              <a:rPr lang="en-US" sz="1200" dirty="0">
                <a:solidFill>
                  <a:schemeClr val="tx1"/>
                </a:solidFill>
              </a:rPr>
              <a:t>Given this – when do we expect congressional action?</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AA5DB27-DA75-8041-BE64-80BEA5CE9B4D}" type="slidenum">
              <a:rPr lang="en-US" smtClean="0"/>
              <a:t>5</a:t>
            </a:fld>
            <a:endParaRPr lang="en-US" dirty="0"/>
          </a:p>
        </p:txBody>
      </p:sp>
    </p:spTree>
    <p:extLst>
      <p:ext uri="{BB962C8B-B14F-4D97-AF65-F5344CB8AC3E}">
        <p14:creationId xmlns:p14="http://schemas.microsoft.com/office/powerpoint/2010/main" val="3226211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As you’ll see with this proposed timeline from Speaker Johnson – things may move quickly….</a:t>
            </a:r>
          </a:p>
          <a:p>
            <a:r>
              <a:rPr lang="en-US" dirty="0">
                <a:ea typeface="Calibri"/>
                <a:cs typeface="Calibri"/>
              </a:rPr>
              <a:t>To even start the budget reconciliation process (which is where the meat will be) – congress must first come to agreement on a budget resolution – so we’ll get some indications if things are on track by late February. </a:t>
            </a:r>
          </a:p>
          <a:p>
            <a:endParaRPr lang="en-US" dirty="0">
              <a:ea typeface="Calibri"/>
              <a:cs typeface="Calibri"/>
            </a:endParaRPr>
          </a:p>
          <a:p>
            <a:r>
              <a:rPr lang="en-US" dirty="0">
                <a:ea typeface="Calibri"/>
                <a:cs typeface="Calibri"/>
              </a:rPr>
              <a:t>So, who are the key congressional committees who will inform/guide budget reconciliation on Medicaid….</a:t>
            </a:r>
          </a:p>
        </p:txBody>
      </p:sp>
      <p:sp>
        <p:nvSpPr>
          <p:cNvPr id="4" name="Slide Number Placeholder 3"/>
          <p:cNvSpPr>
            <a:spLocks noGrp="1"/>
          </p:cNvSpPr>
          <p:nvPr>
            <p:ph type="sldNum" sz="quarter" idx="5"/>
          </p:nvPr>
        </p:nvSpPr>
        <p:spPr/>
        <p:txBody>
          <a:bodyPr/>
          <a:lstStyle/>
          <a:p>
            <a:fld id="{3AA5DB27-DA75-8041-BE64-80BEA5CE9B4D}" type="slidenum">
              <a:rPr lang="en-US" smtClean="0"/>
              <a:t>6</a:t>
            </a:fld>
            <a:endParaRPr lang="en-US" dirty="0"/>
          </a:p>
        </p:txBody>
      </p:sp>
    </p:spTree>
    <p:extLst>
      <p:ext uri="{BB962C8B-B14F-4D97-AF65-F5344CB8AC3E}">
        <p14:creationId xmlns:p14="http://schemas.microsoft.com/office/powerpoint/2010/main" val="125275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we are planning for a budget reconciliation process – as only a simple majority is needed to pass legislation – our focus will be on several key committees with jurisdiction including the tax writing committees (given the tax bill), Senate HELP and House E&amp;C/Health Subcommittee who deal with health issues more broadly –and appropriations given that is where the money will be managed…</a:t>
            </a:r>
          </a:p>
          <a:p>
            <a:endParaRPr lang="en-US" dirty="0"/>
          </a:p>
          <a:p>
            <a:r>
              <a:rPr lang="en-US" dirty="0"/>
              <a:t>So, what are we doing to mobilize LSA members?</a:t>
            </a:r>
          </a:p>
        </p:txBody>
      </p:sp>
      <p:sp>
        <p:nvSpPr>
          <p:cNvPr id="4" name="Slide Number Placeholder 3"/>
          <p:cNvSpPr>
            <a:spLocks noGrp="1"/>
          </p:cNvSpPr>
          <p:nvPr>
            <p:ph type="sldNum" sz="quarter" idx="5"/>
          </p:nvPr>
        </p:nvSpPr>
        <p:spPr/>
        <p:txBody>
          <a:bodyPr/>
          <a:lstStyle/>
          <a:p>
            <a:fld id="{3AA5DB27-DA75-8041-BE64-80BEA5CE9B4D}" type="slidenum">
              <a:rPr lang="en-US" smtClean="0"/>
              <a:t>8</a:t>
            </a:fld>
            <a:endParaRPr lang="en-US"/>
          </a:p>
        </p:txBody>
      </p:sp>
    </p:spTree>
    <p:extLst>
      <p:ext uri="{BB962C8B-B14F-4D97-AF65-F5344CB8AC3E}">
        <p14:creationId xmlns:p14="http://schemas.microsoft.com/office/powerpoint/2010/main" val="2590529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A5DB27-DA75-8041-BE64-80BEA5CE9B4D}" type="slidenum">
              <a:rPr lang="en-US" smtClean="0"/>
              <a:t>10</a:t>
            </a:fld>
            <a:endParaRPr lang="en-US"/>
          </a:p>
        </p:txBody>
      </p:sp>
    </p:spTree>
    <p:extLst>
      <p:ext uri="{BB962C8B-B14F-4D97-AF65-F5344CB8AC3E}">
        <p14:creationId xmlns:p14="http://schemas.microsoft.com/office/powerpoint/2010/main" val="2383240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60A0CC-CE87-6614-A7D5-441A62301112}"/>
              </a:ext>
            </a:extLst>
          </p:cNvPr>
          <p:cNvPicPr>
            <a:picLocks noChangeAspect="1"/>
          </p:cNvPicPr>
          <p:nvPr userDrawn="1"/>
        </p:nvPicPr>
        <p:blipFill rotWithShape="1">
          <a:blip r:embed="rId2"/>
          <a:srcRect l="6569" t="19034" r="8180" b="3909"/>
          <a:stretch/>
        </p:blipFill>
        <p:spPr>
          <a:xfrm>
            <a:off x="-65314" y="-57150"/>
            <a:ext cx="12426874" cy="6953376"/>
          </a:xfrm>
          <a:prstGeom prst="rect">
            <a:avLst/>
          </a:prstGeom>
        </p:spPr>
      </p:pic>
      <p:pic>
        <p:nvPicPr>
          <p:cNvPr id="6" name="Picture 5">
            <a:extLst>
              <a:ext uri="{FF2B5EF4-FFF2-40B4-BE49-F238E27FC236}">
                <a16:creationId xmlns:a16="http://schemas.microsoft.com/office/drawing/2014/main" id="{2C4A88C4-A04C-E0B4-BA47-85A74409D7A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33119" y="2504213"/>
            <a:ext cx="3030007" cy="1036772"/>
          </a:xfrm>
          <a:prstGeom prst="rect">
            <a:avLst/>
          </a:prstGeom>
          <a:effectLst>
            <a:outerShdw blurRad="88900" dist="63500" dir="2700000" algn="tl" rotWithShape="0">
              <a:prstClr val="black">
                <a:alpha val="50000"/>
              </a:prstClr>
            </a:outerShdw>
          </a:effectLst>
        </p:spPr>
      </p:pic>
      <p:sp>
        <p:nvSpPr>
          <p:cNvPr id="2" name="Title 1">
            <a:extLst>
              <a:ext uri="{FF2B5EF4-FFF2-40B4-BE49-F238E27FC236}">
                <a16:creationId xmlns:a16="http://schemas.microsoft.com/office/drawing/2014/main" id="{A906BEBE-08B3-134C-7836-AB375819E4E8}"/>
              </a:ext>
            </a:extLst>
          </p:cNvPr>
          <p:cNvSpPr>
            <a:spLocks noGrp="1"/>
          </p:cNvSpPr>
          <p:nvPr>
            <p:ph type="ctrTitle"/>
          </p:nvPr>
        </p:nvSpPr>
        <p:spPr>
          <a:xfrm>
            <a:off x="1417864" y="3716414"/>
            <a:ext cx="9144000" cy="1092345"/>
          </a:xfrm>
        </p:spPr>
        <p:txBody>
          <a:bodyPr anchor="b">
            <a:normAutofit/>
          </a:bodyPr>
          <a:lstStyle>
            <a:lvl1pPr algn="ctr">
              <a:defRPr sz="4000" b="1" i="0">
                <a:solidFill>
                  <a:schemeClr val="bg1"/>
                </a:solidFill>
                <a:latin typeface="Lora"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A0891DD3-81F4-568D-E970-E206A2775E86}"/>
              </a:ext>
            </a:extLst>
          </p:cNvPr>
          <p:cNvSpPr>
            <a:spLocks noGrp="1"/>
          </p:cNvSpPr>
          <p:nvPr>
            <p:ph type="subTitle" idx="1"/>
          </p:nvPr>
        </p:nvSpPr>
        <p:spPr>
          <a:xfrm>
            <a:off x="1417864" y="4944635"/>
            <a:ext cx="9144000" cy="842401"/>
          </a:xfrm>
        </p:spPr>
        <p:txBody>
          <a:bodyPr/>
          <a:lstStyle>
            <a:lvl1pPr marL="0" indent="0" algn="ctr">
              <a:buNone/>
              <a:defRPr sz="2400" b="0" i="0">
                <a:solidFill>
                  <a:srgbClr val="F89C22"/>
                </a:solidFill>
                <a:latin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Date Placeholder 7">
            <a:extLst>
              <a:ext uri="{FF2B5EF4-FFF2-40B4-BE49-F238E27FC236}">
                <a16:creationId xmlns:a16="http://schemas.microsoft.com/office/drawing/2014/main" id="{BCFF2EC0-D1A2-A556-3330-B0C9FEDBA696}"/>
              </a:ext>
            </a:extLst>
          </p:cNvPr>
          <p:cNvSpPr>
            <a:spLocks noGrp="1"/>
          </p:cNvSpPr>
          <p:nvPr>
            <p:ph type="dt" sz="half" idx="10"/>
          </p:nvPr>
        </p:nvSpPr>
        <p:spPr/>
        <p:txBody>
          <a:bodyPr/>
          <a:lstStyle>
            <a:lvl1pPr>
              <a:defRPr>
                <a:solidFill>
                  <a:schemeClr val="bg1"/>
                </a:solidFill>
              </a:defRPr>
            </a:lvl1pPr>
          </a:lstStyle>
          <a:p>
            <a:r>
              <a:rPr lang="en-US" dirty="0"/>
              <a:t>©2024 Lutheran Services in America. All rights reserved.</a:t>
            </a:r>
          </a:p>
        </p:txBody>
      </p:sp>
    </p:spTree>
    <p:extLst>
      <p:ext uri="{BB962C8B-B14F-4D97-AF65-F5344CB8AC3E}">
        <p14:creationId xmlns:p14="http://schemas.microsoft.com/office/powerpoint/2010/main" val="32908516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E2FF-9D88-8CFE-8C8B-56350DBA331E}"/>
              </a:ext>
            </a:extLst>
          </p:cNvPr>
          <p:cNvSpPr>
            <a:spLocks noGrp="1"/>
          </p:cNvSpPr>
          <p:nvPr>
            <p:ph type="title"/>
          </p:nvPr>
        </p:nvSpPr>
        <p:spPr>
          <a:xfrm>
            <a:off x="831850" y="2513810"/>
            <a:ext cx="10515600" cy="1143577"/>
          </a:xfrm>
        </p:spPr>
        <p:txBody>
          <a:bodyPr anchor="ctr">
            <a:normAutofit/>
          </a:bodyPr>
          <a:lstStyle>
            <a:lvl1pPr algn="ctr">
              <a:defRPr sz="4400" b="1" i="1">
                <a:solidFill>
                  <a:schemeClr val="accent1"/>
                </a:solidFill>
                <a:latin typeface="Lora" pitchFamily="2" charset="77"/>
              </a:defRPr>
            </a:lvl1pPr>
          </a:lstStyle>
          <a:p>
            <a:r>
              <a:rPr lang="en-US"/>
              <a:t>Click to edit Master title style</a:t>
            </a:r>
          </a:p>
        </p:txBody>
      </p:sp>
      <p:sp>
        <p:nvSpPr>
          <p:cNvPr id="3" name="Text Placeholder 2">
            <a:extLst>
              <a:ext uri="{FF2B5EF4-FFF2-40B4-BE49-F238E27FC236}">
                <a16:creationId xmlns:a16="http://schemas.microsoft.com/office/drawing/2014/main" id="{D90E9EF0-4025-786F-1870-31229FDF2093}"/>
              </a:ext>
            </a:extLst>
          </p:cNvPr>
          <p:cNvSpPr>
            <a:spLocks noGrp="1"/>
          </p:cNvSpPr>
          <p:nvPr>
            <p:ph type="body" idx="1"/>
          </p:nvPr>
        </p:nvSpPr>
        <p:spPr>
          <a:xfrm>
            <a:off x="831850" y="3753880"/>
            <a:ext cx="10515600" cy="1143577"/>
          </a:xfrm>
        </p:spPr>
        <p:txBody>
          <a:bodyPr/>
          <a:lstStyle>
            <a:lvl1pPr marL="0" indent="0" algn="ctr">
              <a:buNone/>
              <a:defRPr sz="2400" b="0" i="0">
                <a:solidFill>
                  <a:srgbClr val="F89C22"/>
                </a:solidFill>
                <a:latin typeface="Montserrat Ligh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3" name="Picture 12">
            <a:extLst>
              <a:ext uri="{FF2B5EF4-FFF2-40B4-BE49-F238E27FC236}">
                <a16:creationId xmlns:a16="http://schemas.microsoft.com/office/drawing/2014/main" id="{4F104AAA-06F5-8129-97E6-D6FCEF46FD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793144" y="5098930"/>
            <a:ext cx="1470154" cy="504198"/>
          </a:xfrm>
          <a:prstGeom prst="rect">
            <a:avLst/>
          </a:prstGeom>
          <a:effectLst/>
        </p:spPr>
      </p:pic>
      <p:pic>
        <p:nvPicPr>
          <p:cNvPr id="14" name="Picture 13">
            <a:extLst>
              <a:ext uri="{FF2B5EF4-FFF2-40B4-BE49-F238E27FC236}">
                <a16:creationId xmlns:a16="http://schemas.microsoft.com/office/drawing/2014/main" id="{5343A567-1BA0-63BE-7AF6-EA0FF889891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793144" y="4085977"/>
            <a:ext cx="1413478" cy="483647"/>
          </a:xfrm>
          <a:prstGeom prst="rect">
            <a:avLst/>
          </a:prstGeom>
          <a:effectLst>
            <a:outerShdw blurRad="88900" dist="63500" dir="2700000" algn="tl" rotWithShape="0">
              <a:prstClr val="black">
                <a:alpha val="50000"/>
              </a:prstClr>
            </a:outerShdw>
          </a:effectLst>
        </p:spPr>
      </p:pic>
    </p:spTree>
    <p:extLst>
      <p:ext uri="{BB962C8B-B14F-4D97-AF65-F5344CB8AC3E}">
        <p14:creationId xmlns:p14="http://schemas.microsoft.com/office/powerpoint/2010/main" val="121565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E1DE182-8AB8-4437-15E7-05FD8069DABE}"/>
              </a:ext>
            </a:extLst>
          </p:cNvPr>
          <p:cNvGrpSpPr/>
          <p:nvPr userDrawn="1"/>
        </p:nvGrpSpPr>
        <p:grpSpPr>
          <a:xfrm>
            <a:off x="0" y="5740730"/>
            <a:ext cx="12192000" cy="1142003"/>
            <a:chOff x="0" y="5740730"/>
            <a:chExt cx="12192000" cy="1142003"/>
          </a:xfrm>
        </p:grpSpPr>
        <p:grpSp>
          <p:nvGrpSpPr>
            <p:cNvPr id="10" name="Group 9">
              <a:extLst>
                <a:ext uri="{FF2B5EF4-FFF2-40B4-BE49-F238E27FC236}">
                  <a16:creationId xmlns:a16="http://schemas.microsoft.com/office/drawing/2014/main" id="{822C5947-21F8-BD79-8EDB-2464845E6238}"/>
                </a:ext>
              </a:extLst>
            </p:cNvPr>
            <p:cNvGrpSpPr/>
            <p:nvPr/>
          </p:nvGrpSpPr>
          <p:grpSpPr>
            <a:xfrm>
              <a:off x="0" y="5740730"/>
              <a:ext cx="12192000" cy="1142003"/>
              <a:chOff x="0" y="5715997"/>
              <a:chExt cx="12192000" cy="1142003"/>
            </a:xfrm>
          </p:grpSpPr>
          <p:sp>
            <p:nvSpPr>
              <p:cNvPr id="12" name="Rectangle 11">
                <a:extLst>
                  <a:ext uri="{FF2B5EF4-FFF2-40B4-BE49-F238E27FC236}">
                    <a16:creationId xmlns:a16="http://schemas.microsoft.com/office/drawing/2014/main" id="{17E7894B-4249-8342-4D3E-EFE269D65DD3}"/>
                  </a:ext>
                </a:extLst>
              </p:cNvPr>
              <p:cNvSpPr/>
              <p:nvPr/>
            </p:nvSpPr>
            <p:spPr>
              <a:xfrm>
                <a:off x="0" y="5919108"/>
                <a:ext cx="12192000" cy="93889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1B08EA0-41A3-41AA-5F60-3BF27A3F29C4}"/>
                  </a:ext>
                </a:extLst>
              </p:cNvPr>
              <p:cNvSpPr/>
              <p:nvPr/>
            </p:nvSpPr>
            <p:spPr>
              <a:xfrm>
                <a:off x="0" y="5715997"/>
                <a:ext cx="12192000" cy="2065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003AC995-B1FF-61DE-6A49-72343280931E}"/>
                  </a:ext>
                </a:extLst>
              </p:cNvPr>
              <p:cNvCxnSpPr>
                <a:cxnSpLocks/>
              </p:cNvCxnSpPr>
              <p:nvPr/>
            </p:nvCxnSpPr>
            <p:spPr>
              <a:xfrm>
                <a:off x="0" y="5919108"/>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F23A782F-64F7-1AD8-B958-2CD4B05667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11755" y="6133543"/>
              <a:ext cx="1547508" cy="530727"/>
            </a:xfrm>
            <a:prstGeom prst="rect">
              <a:avLst/>
            </a:prstGeom>
            <a:effectLst/>
          </p:spPr>
        </p:pic>
      </p:grpSp>
      <p:sp>
        <p:nvSpPr>
          <p:cNvPr id="4" name="Title 3">
            <a:extLst>
              <a:ext uri="{FF2B5EF4-FFF2-40B4-BE49-F238E27FC236}">
                <a16:creationId xmlns:a16="http://schemas.microsoft.com/office/drawing/2014/main" id="{8D64240F-6591-A864-3498-B2BB0CD3D20B}"/>
              </a:ext>
            </a:extLst>
          </p:cNvPr>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8AADE7BB-2A48-3079-0F2C-82EA0015FE85}"/>
              </a:ext>
            </a:extLst>
          </p:cNvPr>
          <p:cNvSpPr>
            <a:spLocks noGrp="1"/>
          </p:cNvSpPr>
          <p:nvPr>
            <p:ph sz="quarter" idx="10"/>
          </p:nvPr>
        </p:nvSpPr>
        <p:spPr>
          <a:xfrm>
            <a:off x="838200" y="1821347"/>
            <a:ext cx="10515600" cy="3951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17">
            <a:extLst>
              <a:ext uri="{FF2B5EF4-FFF2-40B4-BE49-F238E27FC236}">
                <a16:creationId xmlns:a16="http://schemas.microsoft.com/office/drawing/2014/main" id="{9BB8D083-F189-615D-3A3A-F79389ED4E74}"/>
              </a:ext>
            </a:extLst>
          </p:cNvPr>
          <p:cNvSpPr>
            <a:spLocks noGrp="1"/>
          </p:cNvSpPr>
          <p:nvPr>
            <p:ph type="dt" sz="half" idx="11"/>
          </p:nvPr>
        </p:nvSpPr>
        <p:spPr/>
        <p:txBody>
          <a:bodyPr/>
          <a:lstStyle/>
          <a:p>
            <a:r>
              <a:rPr lang="en-US" dirty="0"/>
              <a:t>©2024 Lutheran Services in America. All rights reserved.</a:t>
            </a:r>
          </a:p>
        </p:txBody>
      </p:sp>
      <p:sp>
        <p:nvSpPr>
          <p:cNvPr id="19" name="Slide Number Placeholder 18">
            <a:extLst>
              <a:ext uri="{FF2B5EF4-FFF2-40B4-BE49-F238E27FC236}">
                <a16:creationId xmlns:a16="http://schemas.microsoft.com/office/drawing/2014/main" id="{4D91B37C-BF7F-EA6F-906B-63AE08FB5C97}"/>
              </a:ext>
            </a:extLst>
          </p:cNvPr>
          <p:cNvSpPr>
            <a:spLocks noGrp="1"/>
          </p:cNvSpPr>
          <p:nvPr>
            <p:ph type="sldNum" sz="quarter" idx="12"/>
          </p:nvPr>
        </p:nvSpPr>
        <p:spPr/>
        <p:txBody>
          <a:bodyPr/>
          <a:lstStyle/>
          <a:p>
            <a:fld id="{E2612B57-2E27-C54B-9F3B-C0DCBC5B768D}" type="slidenum">
              <a:rPr lang="en-US" sz="1200" smtClean="0"/>
              <a:pPr/>
              <a:t>‹#›</a:t>
            </a:fld>
            <a:r>
              <a:rPr lang="en-US" sz="1200" dirty="0"/>
              <a:t> </a:t>
            </a:r>
            <a:r>
              <a:rPr lang="en-US" sz="1400" dirty="0"/>
              <a:t> </a:t>
            </a:r>
            <a:r>
              <a:rPr lang="en-US" sz="900" dirty="0"/>
              <a:t>|  </a:t>
            </a:r>
            <a:r>
              <a:rPr lang="en-US" sz="900" spc="100" dirty="0"/>
              <a:t>WHEN WE COME TOGETHER</a:t>
            </a:r>
            <a:endParaRPr lang="en-US" dirty="0"/>
          </a:p>
        </p:txBody>
      </p:sp>
    </p:spTree>
    <p:extLst>
      <p:ext uri="{BB962C8B-B14F-4D97-AF65-F5344CB8AC3E}">
        <p14:creationId xmlns:p14="http://schemas.microsoft.com/office/powerpoint/2010/main" val="110988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backgroun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9308A2-E455-40A3-958D-CFB3E4054BDF}"/>
              </a:ext>
            </a:extLst>
          </p:cNvPr>
          <p:cNvSpPr>
            <a:spLocks noGrp="1"/>
          </p:cNvSpPr>
          <p:nvPr>
            <p:ph type="pic" sz="quarter" idx="12"/>
          </p:nvPr>
        </p:nvSpPr>
        <p:spPr>
          <a:xfrm>
            <a:off x="0" y="0"/>
            <a:ext cx="12192000" cy="6858000"/>
          </a:xfrm>
        </p:spPr>
        <p:txBody>
          <a:bodyPr/>
          <a:lstStyle/>
          <a:p>
            <a:r>
              <a:rPr lang="en-US" dirty="0"/>
              <a:t>Click icon to add picture</a:t>
            </a:r>
          </a:p>
        </p:txBody>
      </p:sp>
      <p:pic>
        <p:nvPicPr>
          <p:cNvPr id="14" name="Picture 13" descr="A black and white sign with white text&#10;&#10;Description automatically generated">
            <a:extLst>
              <a:ext uri="{FF2B5EF4-FFF2-40B4-BE49-F238E27FC236}">
                <a16:creationId xmlns:a16="http://schemas.microsoft.com/office/drawing/2014/main" id="{D52C0719-FE93-F5B8-2CF4-A0E55F23D2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1755" y="6138090"/>
            <a:ext cx="1547508" cy="529508"/>
          </a:xfrm>
          <a:prstGeom prst="rect">
            <a:avLst/>
          </a:prstGeom>
        </p:spPr>
      </p:pic>
      <p:sp>
        <p:nvSpPr>
          <p:cNvPr id="5" name="Title 4">
            <a:extLst>
              <a:ext uri="{FF2B5EF4-FFF2-40B4-BE49-F238E27FC236}">
                <a16:creationId xmlns:a16="http://schemas.microsoft.com/office/drawing/2014/main" id="{17999C02-5245-75FC-09AB-F2122B12B13E}"/>
              </a:ext>
            </a:extLst>
          </p:cNvPr>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11" name="Date Placeholder 10">
            <a:extLst>
              <a:ext uri="{FF2B5EF4-FFF2-40B4-BE49-F238E27FC236}">
                <a16:creationId xmlns:a16="http://schemas.microsoft.com/office/drawing/2014/main" id="{F476EC42-E96B-9E34-4CA0-E4F00EEE3098}"/>
              </a:ext>
            </a:extLst>
          </p:cNvPr>
          <p:cNvSpPr>
            <a:spLocks noGrp="1"/>
          </p:cNvSpPr>
          <p:nvPr>
            <p:ph type="dt" sz="half" idx="13"/>
          </p:nvPr>
        </p:nvSpPr>
        <p:spPr/>
        <p:txBody>
          <a:bodyPr/>
          <a:lstStyle/>
          <a:p>
            <a:r>
              <a:rPr lang="en-US" dirty="0"/>
              <a:t>©2024 Lutheran Services in America. All rights reserved.</a:t>
            </a:r>
          </a:p>
        </p:txBody>
      </p:sp>
      <p:sp>
        <p:nvSpPr>
          <p:cNvPr id="12" name="Slide Number Placeholder 11">
            <a:extLst>
              <a:ext uri="{FF2B5EF4-FFF2-40B4-BE49-F238E27FC236}">
                <a16:creationId xmlns:a16="http://schemas.microsoft.com/office/drawing/2014/main" id="{72A6320D-BF43-EA5E-9B6A-02FDDBF14F5B}"/>
              </a:ext>
            </a:extLst>
          </p:cNvPr>
          <p:cNvSpPr>
            <a:spLocks noGrp="1"/>
          </p:cNvSpPr>
          <p:nvPr>
            <p:ph type="sldNum" sz="quarter" idx="14"/>
          </p:nvPr>
        </p:nvSpPr>
        <p:spPr/>
        <p:txBody>
          <a:bodyPr/>
          <a:lstStyle/>
          <a:p>
            <a:fld id="{E2612B57-2E27-C54B-9F3B-C0DCBC5B768D}" type="slidenum">
              <a:rPr lang="en-US" sz="1200" smtClean="0"/>
              <a:pPr/>
              <a:t>‹#›</a:t>
            </a:fld>
            <a:r>
              <a:rPr lang="en-US" sz="1200" dirty="0"/>
              <a:t> </a:t>
            </a:r>
            <a:r>
              <a:rPr lang="en-US" sz="1400" dirty="0"/>
              <a:t> </a:t>
            </a:r>
            <a:r>
              <a:rPr lang="en-US" sz="900" dirty="0"/>
              <a:t>|  </a:t>
            </a:r>
            <a:r>
              <a:rPr lang="en-US" sz="900" spc="100" dirty="0"/>
              <a:t>WHEN WE COME TOGETHER</a:t>
            </a:r>
            <a:endParaRPr lang="en-US" dirty="0"/>
          </a:p>
        </p:txBody>
      </p:sp>
    </p:spTree>
    <p:extLst>
      <p:ext uri="{BB962C8B-B14F-4D97-AF65-F5344CB8AC3E}">
        <p14:creationId xmlns:p14="http://schemas.microsoft.com/office/powerpoint/2010/main" val="360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ba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9308A2-E455-40A3-958D-CFB3E4054BDF}"/>
              </a:ext>
            </a:extLst>
          </p:cNvPr>
          <p:cNvSpPr>
            <a:spLocks noGrp="1"/>
          </p:cNvSpPr>
          <p:nvPr>
            <p:ph type="pic" sz="quarter" idx="12"/>
          </p:nvPr>
        </p:nvSpPr>
        <p:spPr>
          <a:xfrm>
            <a:off x="0" y="-5219"/>
            <a:ext cx="12192000" cy="6858000"/>
          </a:xfrm>
        </p:spPr>
        <p:txBody>
          <a:bodyPr/>
          <a:lstStyle/>
          <a:p>
            <a:r>
              <a:rPr lang="en-US" dirty="0"/>
              <a:t>Click icon to add picture</a:t>
            </a:r>
          </a:p>
        </p:txBody>
      </p:sp>
      <p:grpSp>
        <p:nvGrpSpPr>
          <p:cNvPr id="2" name="Group 1">
            <a:extLst>
              <a:ext uri="{FF2B5EF4-FFF2-40B4-BE49-F238E27FC236}">
                <a16:creationId xmlns:a16="http://schemas.microsoft.com/office/drawing/2014/main" id="{9E0984FA-D6DC-4608-B3E6-EBC2B20A5DCF}"/>
              </a:ext>
            </a:extLst>
          </p:cNvPr>
          <p:cNvGrpSpPr/>
          <p:nvPr userDrawn="1"/>
        </p:nvGrpSpPr>
        <p:grpSpPr>
          <a:xfrm>
            <a:off x="0" y="6649378"/>
            <a:ext cx="12192000" cy="208622"/>
            <a:chOff x="0" y="7278331"/>
            <a:chExt cx="12192000" cy="208622"/>
          </a:xfrm>
        </p:grpSpPr>
        <p:sp>
          <p:nvSpPr>
            <p:cNvPr id="3" name="Rectangle 2">
              <a:extLst>
                <a:ext uri="{FF2B5EF4-FFF2-40B4-BE49-F238E27FC236}">
                  <a16:creationId xmlns:a16="http://schemas.microsoft.com/office/drawing/2014/main" id="{FBBB556E-33D7-4855-B421-ECBFB4C517E2}"/>
                </a:ext>
              </a:extLst>
            </p:cNvPr>
            <p:cNvSpPr/>
            <p:nvPr/>
          </p:nvSpPr>
          <p:spPr>
            <a:xfrm>
              <a:off x="0" y="7288456"/>
              <a:ext cx="12192000" cy="19849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AB2F0CEC-CEA4-47A7-2411-34E8ADB59A46}"/>
                </a:ext>
              </a:extLst>
            </p:cNvPr>
            <p:cNvCxnSpPr>
              <a:cxnSpLocks/>
            </p:cNvCxnSpPr>
            <p:nvPr/>
          </p:nvCxnSpPr>
          <p:spPr>
            <a:xfrm>
              <a:off x="0" y="7278331"/>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693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D997CFB-2F80-B5A7-19B9-D5BADC00468C}"/>
              </a:ext>
            </a:extLst>
          </p:cNvPr>
          <p:cNvSpPr>
            <a:spLocks noGrp="1"/>
          </p:cNvSpPr>
          <p:nvPr>
            <p:ph type="dt" sz="half" idx="10"/>
          </p:nvPr>
        </p:nvSpPr>
        <p:spPr/>
        <p:txBody>
          <a:bodyPr/>
          <a:lstStyle/>
          <a:p>
            <a:r>
              <a:rPr lang="en-US" dirty="0"/>
              <a:t>©2024 Lutheran Services in America. All rights reserved.</a:t>
            </a:r>
          </a:p>
        </p:txBody>
      </p:sp>
      <p:sp>
        <p:nvSpPr>
          <p:cNvPr id="5" name="Slide Number Placeholder 4">
            <a:extLst>
              <a:ext uri="{FF2B5EF4-FFF2-40B4-BE49-F238E27FC236}">
                <a16:creationId xmlns:a16="http://schemas.microsoft.com/office/drawing/2014/main" id="{E9E7CFD1-B7A1-8877-0D5B-0832A5C6E9A4}"/>
              </a:ext>
            </a:extLst>
          </p:cNvPr>
          <p:cNvSpPr>
            <a:spLocks noGrp="1"/>
          </p:cNvSpPr>
          <p:nvPr>
            <p:ph type="sldNum" sz="quarter" idx="11"/>
          </p:nvPr>
        </p:nvSpPr>
        <p:spPr/>
        <p:txBody>
          <a:bodyPr/>
          <a:lstStyle/>
          <a:p>
            <a:fld id="{E2612B57-2E27-C54B-9F3B-C0DCBC5B768D}" type="slidenum">
              <a:rPr lang="en-US" sz="1200" smtClean="0"/>
              <a:pPr/>
              <a:t>‹#›</a:t>
            </a:fld>
            <a:r>
              <a:rPr lang="en-US" sz="1200" dirty="0"/>
              <a:t> </a:t>
            </a:r>
            <a:r>
              <a:rPr lang="en-US" sz="1400" dirty="0"/>
              <a:t> </a:t>
            </a:r>
            <a:r>
              <a:rPr lang="en-US" sz="900" dirty="0"/>
              <a:t>|  </a:t>
            </a:r>
            <a:r>
              <a:rPr lang="en-US" sz="900" spc="100" dirty="0"/>
              <a:t>WHEN WE COME TOGETHER</a:t>
            </a:r>
            <a:endParaRPr lang="en-US" dirty="0"/>
          </a:p>
        </p:txBody>
      </p:sp>
      <p:sp>
        <p:nvSpPr>
          <p:cNvPr id="7" name="Content Placeholder 6">
            <a:extLst>
              <a:ext uri="{FF2B5EF4-FFF2-40B4-BE49-F238E27FC236}">
                <a16:creationId xmlns:a16="http://schemas.microsoft.com/office/drawing/2014/main" id="{455AF6DD-2700-1F49-37BA-4822A62FBD5F}"/>
              </a:ext>
            </a:extLst>
          </p:cNvPr>
          <p:cNvSpPr>
            <a:spLocks noGrp="1"/>
          </p:cNvSpPr>
          <p:nvPr>
            <p:ph sz="quarter" idx="12"/>
          </p:nvPr>
        </p:nvSpPr>
        <p:spPr>
          <a:xfrm>
            <a:off x="6326046" y="1018646"/>
            <a:ext cx="5199062" cy="5037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33B10A19-5952-8DE7-B2A3-EA8E868BEB50}"/>
              </a:ext>
            </a:extLst>
          </p:cNvPr>
          <p:cNvSpPr>
            <a:spLocks noGrp="1"/>
          </p:cNvSpPr>
          <p:nvPr>
            <p:ph type="pic" sz="quarter" idx="13"/>
          </p:nvPr>
        </p:nvSpPr>
        <p:spPr>
          <a:xfrm>
            <a:off x="804863" y="1019175"/>
            <a:ext cx="5291137" cy="5037138"/>
          </a:xfrm>
        </p:spPr>
        <p:txBody>
          <a:bodyPr/>
          <a:lstStyle/>
          <a:p>
            <a:r>
              <a:rPr lang="en-US" dirty="0"/>
              <a:t>Click icon to add picture</a:t>
            </a:r>
          </a:p>
        </p:txBody>
      </p:sp>
      <p:pic>
        <p:nvPicPr>
          <p:cNvPr id="14" name="Picture 13">
            <a:extLst>
              <a:ext uri="{FF2B5EF4-FFF2-40B4-BE49-F238E27FC236}">
                <a16:creationId xmlns:a16="http://schemas.microsoft.com/office/drawing/2014/main" id="{B078D70C-3C6D-316C-974F-449EEA60F4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11755" y="6133543"/>
            <a:ext cx="1547508" cy="530727"/>
          </a:xfrm>
          <a:prstGeom prst="rect">
            <a:avLst/>
          </a:prstGeom>
          <a:effectLst/>
        </p:spPr>
      </p:pic>
    </p:spTree>
    <p:extLst>
      <p:ext uri="{BB962C8B-B14F-4D97-AF65-F5344CB8AC3E}">
        <p14:creationId xmlns:p14="http://schemas.microsoft.com/office/powerpoint/2010/main" val="400203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orange">
    <p:bg>
      <p:bgPr>
        <a:solidFill>
          <a:schemeClr val="accent1"/>
        </a:solidFill>
        <a:effectLst/>
      </p:bgPr>
    </p:bg>
    <p:spTree>
      <p:nvGrpSpPr>
        <p:cNvPr id="1" name=""/>
        <p:cNvGrpSpPr/>
        <p:nvPr/>
      </p:nvGrpSpPr>
      <p:grpSpPr>
        <a:xfrm>
          <a:off x="0" y="0"/>
          <a:ext cx="0" cy="0"/>
          <a:chOff x="0" y="0"/>
          <a:chExt cx="0" cy="0"/>
        </a:xfrm>
      </p:grpSpPr>
      <p:pic>
        <p:nvPicPr>
          <p:cNvPr id="20" name="Picture Placeholder 1024" descr="A yellow and orange background&#10;&#10;Description automatically generated">
            <a:extLst>
              <a:ext uri="{FF2B5EF4-FFF2-40B4-BE49-F238E27FC236}">
                <a16:creationId xmlns:a16="http://schemas.microsoft.com/office/drawing/2014/main" id="{22581618-D43C-4DB8-551D-FDF77A0A9B27}"/>
              </a:ext>
            </a:extLst>
          </p:cNvPr>
          <p:cNvPicPr>
            <a:picLocks noChangeAspect="1"/>
          </p:cNvPicPr>
          <p:nvPr userDrawn="1"/>
        </p:nvPicPr>
        <p:blipFill rotWithShape="1">
          <a:blip r:embed="rId2">
            <a:alphaModFix amt="42000"/>
          </a:blip>
          <a:srcRect l="5556" r="5556"/>
          <a:stretch/>
        </p:blipFill>
        <p:spPr>
          <a:xfrm>
            <a:off x="0" y="14288"/>
            <a:ext cx="12192000" cy="6858000"/>
          </a:xfrm>
          <a:prstGeom prst="rect">
            <a:avLst/>
          </a:prstGeom>
        </p:spPr>
      </p:pic>
      <p:sp>
        <p:nvSpPr>
          <p:cNvPr id="15" name="Rectangle 14">
            <a:extLst>
              <a:ext uri="{FF2B5EF4-FFF2-40B4-BE49-F238E27FC236}">
                <a16:creationId xmlns:a16="http://schemas.microsoft.com/office/drawing/2014/main" id="{CCA7F893-5D30-A8AC-6AB7-32EF996235A9}"/>
              </a:ext>
            </a:extLst>
          </p:cNvPr>
          <p:cNvSpPr/>
          <p:nvPr userDrawn="1"/>
        </p:nvSpPr>
        <p:spPr>
          <a:xfrm>
            <a:off x="5250426" y="762975"/>
            <a:ext cx="6103374" cy="52135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 name="Title 7">
            <a:extLst>
              <a:ext uri="{FF2B5EF4-FFF2-40B4-BE49-F238E27FC236}">
                <a16:creationId xmlns:a16="http://schemas.microsoft.com/office/drawing/2014/main" id="{AF06AD31-810C-916A-E7E3-9DDE582BDA71}"/>
              </a:ext>
            </a:extLst>
          </p:cNvPr>
          <p:cNvSpPr>
            <a:spLocks noGrp="1"/>
          </p:cNvSpPr>
          <p:nvPr>
            <p:ph type="title"/>
          </p:nvPr>
        </p:nvSpPr>
        <p:spPr>
          <a:xfrm>
            <a:off x="5456519" y="1146069"/>
            <a:ext cx="5691188" cy="1169013"/>
          </a:xfrm>
        </p:spPr>
        <p:txBody>
          <a:bodyPr/>
          <a:lstStyle>
            <a:lvl1pPr>
              <a:defRPr sz="2800" b="0">
                <a:solidFill>
                  <a:schemeClr val="accent1"/>
                </a:solidFill>
                <a:latin typeface="Montserrat" pitchFamily="2" charset="77"/>
              </a:defRPr>
            </a:lvl1pPr>
          </a:lstStyle>
          <a:p>
            <a:r>
              <a:rPr lang="en-US"/>
              <a:t>Click to edit Master title style</a:t>
            </a:r>
          </a:p>
        </p:txBody>
      </p:sp>
      <p:sp>
        <p:nvSpPr>
          <p:cNvPr id="14" name="Text Placeholder 13">
            <a:extLst>
              <a:ext uri="{FF2B5EF4-FFF2-40B4-BE49-F238E27FC236}">
                <a16:creationId xmlns:a16="http://schemas.microsoft.com/office/drawing/2014/main" id="{42DB5FDD-EFE2-71D3-8A3E-1B2CF16B6AF0}"/>
              </a:ext>
            </a:extLst>
          </p:cNvPr>
          <p:cNvSpPr>
            <a:spLocks noGrp="1"/>
          </p:cNvSpPr>
          <p:nvPr>
            <p:ph type="body" sz="quarter" idx="10"/>
          </p:nvPr>
        </p:nvSpPr>
        <p:spPr>
          <a:xfrm>
            <a:off x="5456520" y="2433584"/>
            <a:ext cx="5691187" cy="2875835"/>
          </a:xfrm>
        </p:spPr>
        <p:txBody>
          <a:bodyPr/>
          <a:lstStyle>
            <a:lvl1pPr>
              <a:defRPr b="1" i="1">
                <a:latin typeface="Lora" pitchFamily="2" charset="77"/>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CE843D7-1DC4-0E5F-101A-143D80A2EA12}"/>
              </a:ext>
            </a:extLst>
          </p:cNvPr>
          <p:cNvSpPr>
            <a:spLocks noGrp="1"/>
          </p:cNvSpPr>
          <p:nvPr>
            <p:ph type="pic" sz="quarter" idx="11"/>
          </p:nvPr>
        </p:nvSpPr>
        <p:spPr>
          <a:xfrm>
            <a:off x="0" y="762975"/>
            <a:ext cx="5249863" cy="5213350"/>
          </a:xfrm>
        </p:spPr>
        <p:txBody>
          <a:bodyPr/>
          <a:lstStyle/>
          <a:p>
            <a:r>
              <a:rPr lang="en-US" dirty="0"/>
              <a:t>Click icon to add picture</a:t>
            </a:r>
          </a:p>
        </p:txBody>
      </p:sp>
      <p:sp>
        <p:nvSpPr>
          <p:cNvPr id="18" name="Date Placeholder 17">
            <a:extLst>
              <a:ext uri="{FF2B5EF4-FFF2-40B4-BE49-F238E27FC236}">
                <a16:creationId xmlns:a16="http://schemas.microsoft.com/office/drawing/2014/main" id="{92113431-6E17-3BCC-D76D-6EFCF143E78C}"/>
              </a:ext>
            </a:extLst>
          </p:cNvPr>
          <p:cNvSpPr>
            <a:spLocks noGrp="1"/>
          </p:cNvSpPr>
          <p:nvPr>
            <p:ph type="dt" sz="half" idx="12"/>
          </p:nvPr>
        </p:nvSpPr>
        <p:spPr/>
        <p:txBody>
          <a:bodyPr/>
          <a:lstStyle>
            <a:lvl1pPr>
              <a:defRPr>
                <a:solidFill>
                  <a:schemeClr val="bg1"/>
                </a:solidFill>
              </a:defRPr>
            </a:lvl1pPr>
          </a:lstStyle>
          <a:p>
            <a:r>
              <a:rPr lang="en-US" dirty="0"/>
              <a:t>©2024 Lutheran </a:t>
            </a:r>
            <a:r>
              <a:rPr lang="en-US" dirty="0" err="1"/>
              <a:t>Servicesin</a:t>
            </a:r>
            <a:r>
              <a:rPr lang="en-US" dirty="0"/>
              <a:t> America. All rights reserved.</a:t>
            </a:r>
          </a:p>
        </p:txBody>
      </p:sp>
      <p:sp>
        <p:nvSpPr>
          <p:cNvPr id="19" name="Slide Number Placeholder 18">
            <a:extLst>
              <a:ext uri="{FF2B5EF4-FFF2-40B4-BE49-F238E27FC236}">
                <a16:creationId xmlns:a16="http://schemas.microsoft.com/office/drawing/2014/main" id="{4E818744-5195-96D1-3BF7-D4256EADD7C3}"/>
              </a:ext>
            </a:extLst>
          </p:cNvPr>
          <p:cNvSpPr>
            <a:spLocks noGrp="1"/>
          </p:cNvSpPr>
          <p:nvPr>
            <p:ph type="sldNum" sz="quarter" idx="13"/>
          </p:nvPr>
        </p:nvSpPr>
        <p:spPr/>
        <p:txBody>
          <a:bodyPr/>
          <a:lstStyle>
            <a:lvl1pPr>
              <a:defRPr>
                <a:solidFill>
                  <a:schemeClr val="bg1"/>
                </a:solidFill>
              </a:defRPr>
            </a:lvl1pPr>
          </a:lstStyle>
          <a:p>
            <a:fld id="{E2612B57-2E27-C54B-9F3B-C0DCBC5B768D}" type="slidenum">
              <a:rPr lang="en-US" sz="1200" smtClean="0"/>
              <a:pPr/>
              <a:t>‹#›</a:t>
            </a:fld>
            <a:r>
              <a:rPr lang="en-US" sz="1200"/>
              <a:t> </a:t>
            </a:r>
            <a:r>
              <a:rPr lang="en-US" sz="1400"/>
              <a:t> </a:t>
            </a:r>
            <a:r>
              <a:rPr lang="en-US" sz="900"/>
              <a:t>|  </a:t>
            </a:r>
            <a:r>
              <a:rPr lang="en-US" sz="900" spc="100"/>
              <a:t>WHEN WE COME TOGETHER</a:t>
            </a:r>
            <a:endParaRPr lang="en-US"/>
          </a:p>
        </p:txBody>
      </p:sp>
    </p:spTree>
    <p:extLst>
      <p:ext uri="{BB962C8B-B14F-4D97-AF65-F5344CB8AC3E}">
        <p14:creationId xmlns:p14="http://schemas.microsoft.com/office/powerpoint/2010/main" val="41355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292C1AD-D918-19C4-7B7C-551280B83937}"/>
              </a:ext>
            </a:extLst>
          </p:cNvPr>
          <p:cNvSpPr>
            <a:spLocks noGrp="1"/>
          </p:cNvSpPr>
          <p:nvPr>
            <p:ph type="dt" sz="half" idx="10"/>
          </p:nvPr>
        </p:nvSpPr>
        <p:spPr/>
        <p:txBody>
          <a:bodyPr/>
          <a:lstStyle/>
          <a:p>
            <a:r>
              <a:rPr lang="en-US"/>
              <a:t>©2024 Lutheran Services in America. All rights reserved.</a:t>
            </a:r>
          </a:p>
        </p:txBody>
      </p:sp>
    </p:spTree>
    <p:extLst>
      <p:ext uri="{BB962C8B-B14F-4D97-AF65-F5344CB8AC3E}">
        <p14:creationId xmlns:p14="http://schemas.microsoft.com/office/powerpoint/2010/main" val="314616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26363D-C5ED-C250-C04A-37EA444A17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F4C6796-692B-9287-14B9-80F93CBB3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25476C-79E3-4FCA-C49A-D64531212EB7}"/>
              </a:ext>
            </a:extLst>
          </p:cNvPr>
          <p:cNvSpPr>
            <a:spLocks noGrp="1"/>
          </p:cNvSpPr>
          <p:nvPr>
            <p:ph type="dt" sz="half" idx="2"/>
          </p:nvPr>
        </p:nvSpPr>
        <p:spPr>
          <a:xfrm>
            <a:off x="7094468" y="6425178"/>
            <a:ext cx="3255818" cy="365125"/>
          </a:xfrm>
          <a:prstGeom prst="rect">
            <a:avLst/>
          </a:prstGeom>
        </p:spPr>
        <p:txBody>
          <a:bodyPr vert="horz" lIns="91440" tIns="45720" rIns="91440" bIns="45720" rtlCol="0" anchor="ctr"/>
          <a:lstStyle>
            <a:lvl1pPr algn="r">
              <a:defRPr sz="700" b="0" i="0">
                <a:solidFill>
                  <a:schemeClr val="tx1">
                    <a:tint val="75000"/>
                  </a:schemeClr>
                </a:solidFill>
                <a:latin typeface="Montserrat" pitchFamily="2" charset="77"/>
              </a:defRPr>
            </a:lvl1pPr>
          </a:lstStyle>
          <a:p>
            <a:r>
              <a:rPr lang="en-US" dirty="0"/>
              <a:t>©2024 Lutheran Services in America. All rights reserved.</a:t>
            </a:r>
          </a:p>
        </p:txBody>
      </p:sp>
      <p:sp>
        <p:nvSpPr>
          <p:cNvPr id="6" name="Slide Number Placeholder 5">
            <a:extLst>
              <a:ext uri="{FF2B5EF4-FFF2-40B4-BE49-F238E27FC236}">
                <a16:creationId xmlns:a16="http://schemas.microsoft.com/office/drawing/2014/main" id="{2D405C34-A82D-C466-FACC-B186D04BAF36}"/>
              </a:ext>
            </a:extLst>
          </p:cNvPr>
          <p:cNvSpPr>
            <a:spLocks noGrp="1"/>
          </p:cNvSpPr>
          <p:nvPr>
            <p:ph type="sldNum" sz="quarter" idx="4"/>
          </p:nvPr>
        </p:nvSpPr>
        <p:spPr>
          <a:xfrm>
            <a:off x="449174" y="6402844"/>
            <a:ext cx="4348843" cy="365125"/>
          </a:xfrm>
          <a:prstGeom prst="rect">
            <a:avLst/>
          </a:prstGeom>
        </p:spPr>
        <p:txBody>
          <a:bodyPr vert="horz" lIns="91440" tIns="45720" rIns="91440" bIns="45720" rtlCol="0" anchor="ctr"/>
          <a:lstStyle>
            <a:lvl1pPr algn="l">
              <a:defRPr sz="1000" b="0" i="0">
                <a:solidFill>
                  <a:schemeClr val="tx1">
                    <a:tint val="75000"/>
                  </a:schemeClr>
                </a:solidFill>
                <a:latin typeface="Montserrat" pitchFamily="2" charset="77"/>
              </a:defRPr>
            </a:lvl1pPr>
          </a:lstStyle>
          <a:p>
            <a:fld id="{E2612B57-2E27-C54B-9F3B-C0DCBC5B768D}" type="slidenum">
              <a:rPr lang="en-US" sz="1200" smtClean="0"/>
              <a:pPr/>
              <a:t>‹#›</a:t>
            </a:fld>
            <a:r>
              <a:rPr lang="en-US" sz="1200" dirty="0"/>
              <a:t> </a:t>
            </a:r>
            <a:r>
              <a:rPr lang="en-US" sz="1400" dirty="0"/>
              <a:t> </a:t>
            </a:r>
            <a:r>
              <a:rPr lang="en-US" sz="900" dirty="0"/>
              <a:t>|  </a:t>
            </a:r>
            <a:r>
              <a:rPr lang="en-US" sz="900" spc="100" dirty="0"/>
              <a:t>WHEN WE COME TOGETHER</a:t>
            </a:r>
            <a:endParaRPr lang="en-US" dirty="0"/>
          </a:p>
        </p:txBody>
      </p:sp>
    </p:spTree>
    <p:extLst>
      <p:ext uri="{BB962C8B-B14F-4D97-AF65-F5344CB8AC3E}">
        <p14:creationId xmlns:p14="http://schemas.microsoft.com/office/powerpoint/2010/main" val="98032065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8" r:id="rId3"/>
    <p:sldLayoutId id="2147483655" r:id="rId4"/>
    <p:sldLayoutId id="2147483660" r:id="rId5"/>
    <p:sldLayoutId id="2147483657" r:id="rId6"/>
    <p:sldLayoutId id="2147483656" r:id="rId7"/>
    <p:sldLayoutId id="2147483659" r:id="rId8"/>
  </p:sldLayoutIdLst>
  <p:txStyles>
    <p:titleStyle>
      <a:lvl1pPr algn="l" defTabSz="914400" rtl="0" eaLnBrk="1" latinLnBrk="0" hangingPunct="1">
        <a:lnSpc>
          <a:spcPct val="90000"/>
        </a:lnSpc>
        <a:spcBef>
          <a:spcPct val="0"/>
        </a:spcBef>
        <a:buNone/>
        <a:defRPr sz="3600" b="1" kern="1200" spc="-90" baseline="0">
          <a:solidFill>
            <a:schemeClr val="tx1"/>
          </a:solidFill>
          <a:latin typeface="Lora"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polis@lutheranservices.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mailto:BKalledstad@lutheranservices.org" TargetMode="External"/><Relationship Id="rId4" Type="http://schemas.openxmlformats.org/officeDocument/2006/relationships/hyperlink" Target="mailto:Sdobson@lutheranservice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www.modernhealthcare.com/medicaid/cms-withdraws-rule-crack-down-medicaid-eligibility"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www.modernhealthcare.com/medicaid/medicaid-dsh-formula-overhaul-debated-house-hearing"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lutheranservices.org/take-action/#/" TargetMode="External"/><Relationship Id="rId2" Type="http://schemas.openxmlformats.org/officeDocument/2006/relationships/hyperlink" Target="https://us02web.zoom.us/meeting/register/WICLEWkJQRGWynEQenvwZQ#/registration"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1417BFC-A769-BE19-8310-9EB13B86AF18}"/>
              </a:ext>
            </a:extLst>
          </p:cNvPr>
          <p:cNvSpPr>
            <a:spLocks noGrp="1"/>
          </p:cNvSpPr>
          <p:nvPr>
            <p:ph type="subTitle" idx="1"/>
          </p:nvPr>
        </p:nvSpPr>
        <p:spPr>
          <a:xfrm>
            <a:off x="1417863" y="4950040"/>
            <a:ext cx="10482215" cy="829522"/>
          </a:xfrm>
        </p:spPr>
        <p:txBody>
          <a:bodyPr>
            <a:noAutofit/>
          </a:bodyPr>
          <a:lstStyle/>
          <a:p>
            <a:r>
              <a:rPr lang="en-US" dirty="0"/>
              <a:t>An Overview of LSA &amp; Medicaid and What’s Next</a:t>
            </a:r>
          </a:p>
          <a:p>
            <a:r>
              <a:rPr lang="en-US" dirty="0"/>
              <a:t>March 6, 2025</a:t>
            </a:r>
          </a:p>
          <a:p>
            <a:endParaRPr lang="en-US" dirty="0"/>
          </a:p>
        </p:txBody>
      </p:sp>
      <p:sp>
        <p:nvSpPr>
          <p:cNvPr id="5" name="Title 4">
            <a:extLst>
              <a:ext uri="{FF2B5EF4-FFF2-40B4-BE49-F238E27FC236}">
                <a16:creationId xmlns:a16="http://schemas.microsoft.com/office/drawing/2014/main" id="{B1BD08D9-A728-FAFE-1827-5F061D562DFD}"/>
              </a:ext>
            </a:extLst>
          </p:cNvPr>
          <p:cNvSpPr>
            <a:spLocks noGrp="1"/>
          </p:cNvSpPr>
          <p:nvPr>
            <p:ph type="ctrTitle"/>
          </p:nvPr>
        </p:nvSpPr>
        <p:spPr>
          <a:xfrm>
            <a:off x="2228044" y="3729293"/>
            <a:ext cx="8333819" cy="1210114"/>
          </a:xfrm>
        </p:spPr>
        <p:txBody>
          <a:bodyPr>
            <a:normAutofit fontScale="90000"/>
          </a:bodyPr>
          <a:lstStyle/>
          <a:p>
            <a:r>
              <a:rPr lang="en-US" dirty="0"/>
              <a:t>What’s At Stake: Medicaid and the Expiring Tax Cuts and Jobs Act (TCJA)</a:t>
            </a:r>
          </a:p>
        </p:txBody>
      </p:sp>
    </p:spTree>
    <p:extLst>
      <p:ext uri="{BB962C8B-B14F-4D97-AF65-F5344CB8AC3E}">
        <p14:creationId xmlns:p14="http://schemas.microsoft.com/office/powerpoint/2010/main" val="113570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494C-775C-1487-2550-273E117355DD}"/>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DC3D669-2DB0-BF78-03EF-E28413540EE1}"/>
              </a:ext>
            </a:extLst>
          </p:cNvPr>
          <p:cNvSpPr>
            <a:spLocks noGrp="1"/>
          </p:cNvSpPr>
          <p:nvPr>
            <p:ph sz="quarter" idx="10"/>
          </p:nvPr>
        </p:nvSpPr>
        <p:spPr/>
        <p:txBody>
          <a:bodyPr/>
          <a:lstStyle/>
          <a:p>
            <a:r>
              <a:rPr lang="en-US" dirty="0"/>
              <a:t>Sue Polis: </a:t>
            </a:r>
            <a:r>
              <a:rPr lang="en-US" dirty="0">
                <a:hlinkClick r:id="rId3"/>
              </a:rPr>
              <a:t>Spolis@lutheranservices.org</a:t>
            </a:r>
            <a:endParaRPr lang="en-US" dirty="0"/>
          </a:p>
          <a:p>
            <a:r>
              <a:rPr lang="en-US" dirty="0"/>
              <a:t>Sarah Dobson: </a:t>
            </a:r>
            <a:r>
              <a:rPr lang="en-US" dirty="0">
                <a:hlinkClick r:id="rId4"/>
              </a:rPr>
              <a:t>Sdobson@lutheranservices.org</a:t>
            </a:r>
            <a:endParaRPr lang="en-US" dirty="0"/>
          </a:p>
          <a:p>
            <a:r>
              <a:rPr lang="en-US" dirty="0"/>
              <a:t>Bill Kallestad: </a:t>
            </a:r>
            <a:r>
              <a:rPr lang="en-US" dirty="0">
                <a:hlinkClick r:id="rId5"/>
              </a:rPr>
              <a:t>BKalledstad@lutheranservices.org</a:t>
            </a:r>
            <a:endParaRPr lang="en-US" dirty="0"/>
          </a:p>
          <a:p>
            <a:endParaRPr lang="en-US" dirty="0"/>
          </a:p>
        </p:txBody>
      </p:sp>
    </p:spTree>
    <p:extLst>
      <p:ext uri="{BB962C8B-B14F-4D97-AF65-F5344CB8AC3E}">
        <p14:creationId xmlns:p14="http://schemas.microsoft.com/office/powerpoint/2010/main" val="324321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3EC3-3CB6-D7DB-0408-386B07E994ED}"/>
              </a:ext>
            </a:extLst>
          </p:cNvPr>
          <p:cNvSpPr>
            <a:spLocks noGrp="1"/>
          </p:cNvSpPr>
          <p:nvPr>
            <p:ph type="title"/>
          </p:nvPr>
        </p:nvSpPr>
        <p:spPr>
          <a:xfrm>
            <a:off x="838200" y="365125"/>
            <a:ext cx="10515600" cy="1325563"/>
          </a:xfrm>
        </p:spPr>
        <p:txBody>
          <a:bodyPr anchor="ctr">
            <a:normAutofit/>
          </a:bodyPr>
          <a:lstStyle/>
          <a:p>
            <a:r>
              <a:rPr lang="en-US" dirty="0"/>
              <a:t>Lutheran Services in America &amp; Medicaid</a:t>
            </a:r>
          </a:p>
        </p:txBody>
      </p:sp>
      <p:sp>
        <p:nvSpPr>
          <p:cNvPr id="3" name="TextBox 2">
            <a:extLst>
              <a:ext uri="{FF2B5EF4-FFF2-40B4-BE49-F238E27FC236}">
                <a16:creationId xmlns:a16="http://schemas.microsoft.com/office/drawing/2014/main" id="{C4A23383-513F-4F8D-A837-64912AA19E4F}"/>
              </a:ext>
            </a:extLst>
          </p:cNvPr>
          <p:cNvSpPr txBox="1"/>
          <p:nvPr/>
        </p:nvSpPr>
        <p:spPr>
          <a:xfrm>
            <a:off x="267832" y="1598736"/>
            <a:ext cx="3989173" cy="3951287"/>
          </a:xfrm>
          <a:prstGeom prst="rect">
            <a:avLst/>
          </a:prstGeom>
        </p:spPr>
        <p:txBody>
          <a:bodyPr vert="horz" lIns="91440" tIns="45720" rIns="91440" bIns="45720" rtlCol="0">
            <a:normAutofit/>
          </a:bodyPr>
          <a:lstStyle/>
          <a:p>
            <a:pPr>
              <a:spcBef>
                <a:spcPts val="1000"/>
              </a:spcBef>
            </a:pPr>
            <a:r>
              <a:rPr lang="en-US" sz="2400" b="0" i="0" kern="1200" dirty="0"/>
              <a:t>LSA members </a:t>
            </a:r>
            <a:r>
              <a:rPr lang="en-US" sz="2400" dirty="0"/>
              <a:t>work with</a:t>
            </a:r>
            <a:r>
              <a:rPr lang="en-US" sz="2400" b="0" i="0" kern="1200" dirty="0"/>
              <a:t> </a:t>
            </a:r>
            <a:r>
              <a:rPr lang="en-US" sz="2400" b="1" i="0" u="sng" kern="1200" dirty="0"/>
              <a:t>all</a:t>
            </a:r>
            <a:r>
              <a:rPr lang="en-US" sz="2400" b="0" i="0" kern="1200" dirty="0"/>
              <a:t> Medicaid beneficiaries, including:</a:t>
            </a:r>
          </a:p>
          <a:p>
            <a:pPr marL="228600" indent="-228600">
              <a:spcBef>
                <a:spcPts val="1000"/>
              </a:spcBef>
              <a:buFont typeface="Arial" panose="020B0604020202020204" pitchFamily="34" charset="0"/>
              <a:buChar char="•"/>
            </a:pPr>
            <a:r>
              <a:rPr lang="en-US" sz="2400" b="0" i="0" kern="1200" dirty="0"/>
              <a:t>Children and Families</a:t>
            </a:r>
          </a:p>
          <a:p>
            <a:pPr marL="228600" indent="-228600">
              <a:spcBef>
                <a:spcPts val="1000"/>
              </a:spcBef>
              <a:buFont typeface="Arial" panose="020B0604020202020204" pitchFamily="34" charset="0"/>
              <a:buChar char="•"/>
            </a:pPr>
            <a:r>
              <a:rPr lang="en-US" sz="2400" b="0" i="0" kern="1200" dirty="0"/>
              <a:t>People with Disabilities </a:t>
            </a:r>
          </a:p>
          <a:p>
            <a:pPr marL="228600" indent="-228600">
              <a:spcBef>
                <a:spcPts val="1000"/>
              </a:spcBef>
              <a:buFont typeface="Arial" panose="020B0604020202020204" pitchFamily="34" charset="0"/>
              <a:buChar char="•"/>
            </a:pPr>
            <a:r>
              <a:rPr lang="en-US" sz="2400" b="0" i="0" kern="1200" dirty="0"/>
              <a:t>Older Adults</a:t>
            </a:r>
          </a:p>
        </p:txBody>
      </p:sp>
      <p:pic>
        <p:nvPicPr>
          <p:cNvPr id="4" name="Picture 12" descr="Medicaid enrollment, expenditures and average cost by beneficiary category from CMS.">
            <a:extLst>
              <a:ext uri="{FF2B5EF4-FFF2-40B4-BE49-F238E27FC236}">
                <a16:creationId xmlns:a16="http://schemas.microsoft.com/office/drawing/2014/main" id="{997F3ABA-F8BF-F6DD-F275-67AB96E20C69}"/>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r="2009"/>
          <a:stretch/>
        </p:blipFill>
        <p:spPr bwMode="auto">
          <a:xfrm>
            <a:off x="4257005" y="1376125"/>
            <a:ext cx="6890442" cy="4396507"/>
          </a:xfrm>
          <a:prstGeom prst="rect">
            <a:avLst/>
          </a:prstGeom>
          <a:noFill/>
        </p:spPr>
      </p:pic>
    </p:spTree>
    <p:extLst>
      <p:ext uri="{BB962C8B-B14F-4D97-AF65-F5344CB8AC3E}">
        <p14:creationId xmlns:p14="http://schemas.microsoft.com/office/powerpoint/2010/main" val="2732228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0AD82A-AAB7-0EA8-AFFB-73BBBBACF854}"/>
              </a:ext>
            </a:extLst>
          </p:cNvPr>
          <p:cNvSpPr>
            <a:spLocks noGrp="1"/>
          </p:cNvSpPr>
          <p:nvPr>
            <p:ph type="title"/>
          </p:nvPr>
        </p:nvSpPr>
        <p:spPr>
          <a:xfrm>
            <a:off x="838200" y="0"/>
            <a:ext cx="10515600" cy="1325563"/>
          </a:xfrm>
        </p:spPr>
        <p:txBody>
          <a:bodyPr anchor="ctr">
            <a:normAutofit/>
          </a:bodyPr>
          <a:lstStyle/>
          <a:p>
            <a:r>
              <a:rPr lang="en-US" dirty="0">
                <a:latin typeface="Lora" pitchFamily="2" charset="0"/>
              </a:rPr>
              <a:t>Policy &amp; Advocacy Priorities</a:t>
            </a:r>
          </a:p>
        </p:txBody>
      </p:sp>
      <p:graphicFrame>
        <p:nvGraphicFramePr>
          <p:cNvPr id="7" name="Content Placeholder 4">
            <a:extLst>
              <a:ext uri="{FF2B5EF4-FFF2-40B4-BE49-F238E27FC236}">
                <a16:creationId xmlns:a16="http://schemas.microsoft.com/office/drawing/2014/main" id="{CF2B5A3F-15D8-FE66-6734-E9DB3D8D3BC8}"/>
              </a:ext>
            </a:extLst>
          </p:cNvPr>
          <p:cNvGraphicFramePr>
            <a:graphicFrameLocks noGrp="1"/>
          </p:cNvGraphicFramePr>
          <p:nvPr>
            <p:ph sz="quarter" idx="10"/>
            <p:extLst>
              <p:ext uri="{D42A27DB-BD31-4B8C-83A1-F6EECF244321}">
                <p14:modId xmlns:p14="http://schemas.microsoft.com/office/powerpoint/2010/main" val="2862060"/>
              </p:ext>
            </p:extLst>
          </p:nvPr>
        </p:nvGraphicFramePr>
        <p:xfrm>
          <a:off x="838200" y="1262054"/>
          <a:ext cx="10515600" cy="4472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2764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4B573-501C-7D96-1F90-3FEFF71809AF}"/>
              </a:ext>
            </a:extLst>
          </p:cNvPr>
          <p:cNvSpPr>
            <a:spLocks noGrp="1"/>
          </p:cNvSpPr>
          <p:nvPr>
            <p:ph type="title"/>
          </p:nvPr>
        </p:nvSpPr>
        <p:spPr>
          <a:xfrm>
            <a:off x="628475" y="230901"/>
            <a:ext cx="10515600" cy="1325563"/>
          </a:xfrm>
        </p:spPr>
        <p:txBody>
          <a:bodyPr/>
          <a:lstStyle/>
          <a:p>
            <a:r>
              <a:rPr lang="en-US" dirty="0">
                <a:latin typeface="Lora" pitchFamily="2" charset="0"/>
              </a:rPr>
              <a:t>What’s Changing?</a:t>
            </a:r>
          </a:p>
        </p:txBody>
      </p:sp>
      <p:sp>
        <p:nvSpPr>
          <p:cNvPr id="3" name="Content Placeholder 2">
            <a:extLst>
              <a:ext uri="{FF2B5EF4-FFF2-40B4-BE49-F238E27FC236}">
                <a16:creationId xmlns:a16="http://schemas.microsoft.com/office/drawing/2014/main" id="{D4AA8F5C-F35F-29C0-BF39-67EF1988DAF0}"/>
              </a:ext>
            </a:extLst>
          </p:cNvPr>
          <p:cNvSpPr>
            <a:spLocks noGrp="1"/>
          </p:cNvSpPr>
          <p:nvPr>
            <p:ph sz="quarter" idx="10"/>
          </p:nvPr>
        </p:nvSpPr>
        <p:spPr>
          <a:xfrm>
            <a:off x="779477" y="1285577"/>
            <a:ext cx="10515600" cy="3951287"/>
          </a:xfrm>
        </p:spPr>
        <p:txBody>
          <a:bodyPr>
            <a:normAutofit/>
          </a:bodyPr>
          <a:lstStyle/>
          <a:p>
            <a:pPr marL="0" indent="0">
              <a:buFont typeface="Arial" panose="020B0604020202020204" pitchFamily="34" charset="0"/>
              <a:buNone/>
            </a:pPr>
            <a:endParaRPr lang="en-US" sz="24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Trump 2.0– moving from the hammer approach </a:t>
            </a:r>
            <a:r>
              <a:rPr lang="en-US" dirty="0">
                <a:latin typeface="Calibri" panose="020F0502020204030204" pitchFamily="34" charset="0"/>
                <a:ea typeface="Calibri" panose="020F0502020204030204" pitchFamily="34" charset="0"/>
              </a:rPr>
              <a:t>from </a:t>
            </a:r>
            <a:r>
              <a:rPr lang="en-US" sz="2400" dirty="0">
                <a:effectLst/>
                <a:latin typeface="Calibri" panose="020F0502020204030204" pitchFamily="34" charset="0"/>
                <a:ea typeface="Calibri" panose="020F0502020204030204" pitchFamily="34" charset="0"/>
              </a:rPr>
              <a:t>overall repeal of ACA to using a scalpel </a:t>
            </a:r>
            <a:r>
              <a:rPr lang="en-US" sz="2400" i="1" dirty="0">
                <a:effectLst/>
                <a:latin typeface="Calibri" panose="020F0502020204030204" pitchFamily="34" charset="0"/>
                <a:ea typeface="Calibri" panose="020F0502020204030204" pitchFamily="34" charset="0"/>
              </a:rPr>
              <a:t>if you will </a:t>
            </a:r>
            <a:r>
              <a:rPr lang="en-US" sz="2400" dirty="0">
                <a:effectLst/>
                <a:latin typeface="Calibri" panose="020F0502020204030204" pitchFamily="34" charset="0"/>
                <a:ea typeface="Calibri" panose="020F0502020204030204" pitchFamily="34" charset="0"/>
              </a:rPr>
              <a:t>–or more surgical cuts. </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New Congress with Small Majorities</a:t>
            </a:r>
          </a:p>
          <a:p>
            <a:pPr marL="285750" indent="-285750"/>
            <a:r>
              <a:rPr lang="en-US" dirty="0">
                <a:latin typeface="Calibri" panose="020F0502020204030204" pitchFamily="34" charset="0"/>
                <a:ea typeface="Calibri" panose="020F0502020204030204" pitchFamily="34" charset="0"/>
              </a:rPr>
              <a:t>Major Lever – Expiring Tax Cuts and Jobs Act (TCJA) – Need to Find Pay-Fors….</a:t>
            </a:r>
          </a:p>
          <a:p>
            <a:pPr marL="285750" indent="-285750">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Medicaid in the Bullseye</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Messaging Focus on Efficiency and Effectiveness – so arguments will have to be framed accordingly. </a:t>
            </a:r>
          </a:p>
        </p:txBody>
      </p:sp>
    </p:spTree>
    <p:extLst>
      <p:ext uri="{BB962C8B-B14F-4D97-AF65-F5344CB8AC3E}">
        <p14:creationId xmlns:p14="http://schemas.microsoft.com/office/powerpoint/2010/main" val="2250318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0AD82A-AAB7-0EA8-AFFB-73BBBBACF854}"/>
              </a:ext>
            </a:extLst>
          </p:cNvPr>
          <p:cNvSpPr>
            <a:spLocks noGrp="1"/>
          </p:cNvSpPr>
          <p:nvPr>
            <p:ph type="title"/>
          </p:nvPr>
        </p:nvSpPr>
        <p:spPr>
          <a:xfrm>
            <a:off x="365137" y="246297"/>
            <a:ext cx="4145873" cy="878889"/>
          </a:xfrm>
          <a:solidFill>
            <a:schemeClr val="bg1"/>
          </a:solidFill>
        </p:spPr>
        <p:txBody>
          <a:bodyPr vert="horz" lIns="91440" tIns="45720" rIns="91440" bIns="45720" rtlCol="0" anchor="ctr">
            <a:normAutofit/>
          </a:bodyPr>
          <a:lstStyle/>
          <a:p>
            <a:r>
              <a:rPr lang="en-US" b="1" kern="1200" spc="-90" baseline="0" dirty="0">
                <a:latin typeface="Lora" pitchFamily="2" charset="0"/>
              </a:rPr>
              <a:t>Risks to Medicaid</a:t>
            </a:r>
          </a:p>
        </p:txBody>
      </p:sp>
      <p:graphicFrame>
        <p:nvGraphicFramePr>
          <p:cNvPr id="14" name="TextBox 10">
            <a:extLst>
              <a:ext uri="{FF2B5EF4-FFF2-40B4-BE49-F238E27FC236}">
                <a16:creationId xmlns:a16="http://schemas.microsoft.com/office/drawing/2014/main" id="{68D17357-DB3D-6E6D-D400-61B869D82349}"/>
              </a:ext>
            </a:extLst>
          </p:cNvPr>
          <p:cNvGraphicFramePr/>
          <p:nvPr>
            <p:extLst>
              <p:ext uri="{D42A27DB-BD31-4B8C-83A1-F6EECF244321}">
                <p14:modId xmlns:p14="http://schemas.microsoft.com/office/powerpoint/2010/main" val="2685181550"/>
              </p:ext>
            </p:extLst>
          </p:nvPr>
        </p:nvGraphicFramePr>
        <p:xfrm>
          <a:off x="763479" y="2290439"/>
          <a:ext cx="10990556" cy="353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730E4897-017F-9D19-3F98-0567FFC6B257}"/>
              </a:ext>
            </a:extLst>
          </p:cNvPr>
          <p:cNvSpPr txBox="1"/>
          <p:nvPr/>
        </p:nvSpPr>
        <p:spPr>
          <a:xfrm>
            <a:off x="4909351" y="158944"/>
            <a:ext cx="7013360" cy="1754326"/>
          </a:xfrm>
          <a:prstGeom prst="rect">
            <a:avLst/>
          </a:prstGeom>
          <a:solidFill>
            <a:schemeClr val="accent2">
              <a:lumMod val="40000"/>
              <a:lumOff val="60000"/>
            </a:schemeClr>
          </a:solidFill>
          <a:ln>
            <a:solidFill>
              <a:schemeClr val="tx1"/>
            </a:solidFill>
          </a:ln>
        </p:spPr>
        <p:txBody>
          <a:bodyPr wrap="square" rtlCol="0">
            <a:spAutoFit/>
          </a:bodyPr>
          <a:lstStyle/>
          <a:p>
            <a:r>
              <a:rPr lang="en-US" b="0" i="0" dirty="0">
                <a:solidFill>
                  <a:srgbClr val="000000"/>
                </a:solidFill>
                <a:effectLst/>
                <a:latin typeface="Roboto" panose="02000000000000000000" pitchFamily="2" charset="0"/>
              </a:rPr>
              <a:t>From Modern Healthcare – 1/22/25</a:t>
            </a:r>
          </a:p>
          <a:p>
            <a:r>
              <a:rPr lang="en-US" b="0" i="1" dirty="0">
                <a:solidFill>
                  <a:srgbClr val="000000"/>
                </a:solidFill>
                <a:effectLst/>
                <a:latin typeface="Roboto" panose="02000000000000000000" pitchFamily="2" charset="0"/>
              </a:rPr>
              <a:t>Murphy emphasized that Congress should still carefully look at ways to save money on Medicaid. That includes enforcing </a:t>
            </a:r>
            <a:r>
              <a:rPr lang="en-US" b="0" i="1" u="none" strike="noStrike" dirty="0">
                <a:solidFill>
                  <a:srgbClr val="3B38BE"/>
                </a:solidFill>
                <a:effectLst/>
                <a:latin typeface="Roboto" panose="02000000000000000000" pitchFamily="2" charset="0"/>
                <a:hlinkClick r:id="rId8"/>
              </a:rPr>
              <a:t>eligibility standards</a:t>
            </a:r>
            <a:r>
              <a:rPr lang="en-US" b="0" i="1" dirty="0">
                <a:solidFill>
                  <a:srgbClr val="000000"/>
                </a:solidFill>
                <a:effectLst/>
                <a:latin typeface="Roboto" panose="02000000000000000000" pitchFamily="2" charset="0"/>
              </a:rPr>
              <a:t>, perhaps changing </a:t>
            </a:r>
            <a:r>
              <a:rPr lang="en-US" b="0" i="1" u="none" strike="noStrike" dirty="0">
                <a:solidFill>
                  <a:srgbClr val="3B38BE"/>
                </a:solidFill>
                <a:effectLst/>
                <a:latin typeface="Roboto" panose="02000000000000000000" pitchFamily="2" charset="0"/>
                <a:hlinkClick r:id="rId9"/>
              </a:rPr>
              <a:t>funding formulas</a:t>
            </a:r>
            <a:r>
              <a:rPr lang="en-US" b="0" i="1" dirty="0">
                <a:solidFill>
                  <a:srgbClr val="000000"/>
                </a:solidFill>
                <a:effectLst/>
                <a:latin typeface="Roboto" panose="02000000000000000000" pitchFamily="2" charset="0"/>
              </a:rPr>
              <a:t>, possibly going to block grants and certainly looking at making the program more efficient, he said.  </a:t>
            </a:r>
            <a:r>
              <a:rPr lang="en-US" b="0" i="0" dirty="0">
                <a:solidFill>
                  <a:srgbClr val="000000"/>
                </a:solidFill>
                <a:effectLst/>
                <a:latin typeface="Roboto" panose="02000000000000000000" pitchFamily="2" charset="0"/>
              </a:rPr>
              <a:t>	-Rep. Dr. Greg Murphy (R-NC)</a:t>
            </a:r>
            <a:endParaRPr lang="en-US" dirty="0"/>
          </a:p>
        </p:txBody>
      </p:sp>
    </p:spTree>
    <p:extLst>
      <p:ext uri="{BB962C8B-B14F-4D97-AF65-F5344CB8AC3E}">
        <p14:creationId xmlns:p14="http://schemas.microsoft.com/office/powerpoint/2010/main" val="1743527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38097-9E56-900D-A424-0E3F2C92C4C5}"/>
              </a:ext>
            </a:extLst>
          </p:cNvPr>
          <p:cNvSpPr>
            <a:spLocks noGrp="1"/>
          </p:cNvSpPr>
          <p:nvPr>
            <p:ph type="title"/>
          </p:nvPr>
        </p:nvSpPr>
        <p:spPr>
          <a:xfrm>
            <a:off x="562114" y="256835"/>
            <a:ext cx="10515600" cy="1325563"/>
          </a:xfrm>
        </p:spPr>
        <p:txBody>
          <a:bodyPr anchor="ctr">
            <a:normAutofit/>
          </a:bodyPr>
          <a:lstStyle/>
          <a:p>
            <a:r>
              <a:rPr lang="en-US" dirty="0">
                <a:latin typeface="Lora" pitchFamily="2" charset="0"/>
              </a:rPr>
              <a:t>Timing for Congressional Action</a:t>
            </a:r>
          </a:p>
        </p:txBody>
      </p:sp>
      <p:graphicFrame>
        <p:nvGraphicFramePr>
          <p:cNvPr id="5" name="Content Placeholder 2">
            <a:extLst>
              <a:ext uri="{FF2B5EF4-FFF2-40B4-BE49-F238E27FC236}">
                <a16:creationId xmlns:a16="http://schemas.microsoft.com/office/drawing/2014/main" id="{2B273E03-AB07-E7B1-59A4-3BC1C03CD3FB}"/>
              </a:ext>
            </a:extLst>
          </p:cNvPr>
          <p:cNvGraphicFramePr>
            <a:graphicFrameLocks noGrp="1"/>
          </p:cNvGraphicFramePr>
          <p:nvPr>
            <p:ph sz="quarter" idx="10"/>
            <p:extLst>
              <p:ext uri="{D42A27DB-BD31-4B8C-83A1-F6EECF244321}">
                <p14:modId xmlns:p14="http://schemas.microsoft.com/office/powerpoint/2010/main" val="517275738"/>
              </p:ext>
            </p:extLst>
          </p:nvPr>
        </p:nvGraphicFramePr>
        <p:xfrm>
          <a:off x="705035" y="1453356"/>
          <a:ext cx="10515600" cy="3951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99A44F4-1024-5A73-41F1-655D2A7967F9}"/>
              </a:ext>
            </a:extLst>
          </p:cNvPr>
          <p:cNvSpPr txBox="1"/>
          <p:nvPr/>
        </p:nvSpPr>
        <p:spPr>
          <a:xfrm>
            <a:off x="10173785" y="3628176"/>
            <a:ext cx="1313180" cy="369332"/>
          </a:xfrm>
          <a:prstGeom prst="rect">
            <a:avLst/>
          </a:prstGeom>
          <a:solidFill>
            <a:schemeClr val="accent1">
              <a:lumMod val="40000"/>
              <a:lumOff val="60000"/>
            </a:schemeClr>
          </a:solidFill>
          <a:ln>
            <a:solidFill>
              <a:schemeClr val="tx1"/>
            </a:solidFill>
          </a:ln>
        </p:spPr>
        <p:txBody>
          <a:bodyPr wrap="none" rtlCol="0">
            <a:spAutoFit/>
          </a:bodyPr>
          <a:lstStyle/>
          <a:p>
            <a:r>
              <a:rPr lang="en-US" b="1" dirty="0"/>
              <a:t>Early Signal</a:t>
            </a:r>
          </a:p>
        </p:txBody>
      </p:sp>
    </p:spTree>
    <p:extLst>
      <p:ext uri="{BB962C8B-B14F-4D97-AF65-F5344CB8AC3E}">
        <p14:creationId xmlns:p14="http://schemas.microsoft.com/office/powerpoint/2010/main" val="3203573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E769B-3DE5-E560-4FF5-B48FE24457BF}"/>
              </a:ext>
            </a:extLst>
          </p:cNvPr>
          <p:cNvSpPr>
            <a:spLocks noGrp="1"/>
          </p:cNvSpPr>
          <p:nvPr>
            <p:ph type="title"/>
          </p:nvPr>
        </p:nvSpPr>
        <p:spPr/>
        <p:txBody>
          <a:bodyPr/>
          <a:lstStyle/>
          <a:p>
            <a:r>
              <a:rPr lang="en-US" dirty="0"/>
              <a:t>Budget Committee Cuts - Targets</a:t>
            </a:r>
          </a:p>
        </p:txBody>
      </p:sp>
      <p:pic>
        <p:nvPicPr>
          <p:cNvPr id="1026" name="Picture 2" descr="5,800+ Bullseye Graphic Stock Illustrations, Royalty-Free Vector Graphics &amp;  Clip Art - iStock">
            <a:extLst>
              <a:ext uri="{FF2B5EF4-FFF2-40B4-BE49-F238E27FC236}">
                <a16:creationId xmlns:a16="http://schemas.microsoft.com/office/drawing/2014/main" id="{BCCF2EA4-8DC4-DC34-BE75-9C6D50B034E7}"/>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3943350" y="1696617"/>
            <a:ext cx="3732680" cy="36411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911D24-86DD-77B3-837D-A5BCA2E0EBCF}"/>
              </a:ext>
            </a:extLst>
          </p:cNvPr>
          <p:cNvSpPr txBox="1"/>
          <p:nvPr/>
        </p:nvSpPr>
        <p:spPr>
          <a:xfrm>
            <a:off x="788670" y="2403591"/>
            <a:ext cx="3154680" cy="2862322"/>
          </a:xfrm>
          <a:prstGeom prst="rect">
            <a:avLst/>
          </a:prstGeom>
          <a:solidFill>
            <a:schemeClr val="accent2">
              <a:lumMod val="20000"/>
              <a:lumOff val="80000"/>
            </a:schemeClr>
          </a:solidFill>
          <a:ln w="19050"/>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latin typeface="Montserrat" panose="00000500000000000000" pitchFamily="2" charset="0"/>
              </a:rPr>
              <a:t>HOUSE: </a:t>
            </a:r>
          </a:p>
          <a:p>
            <a:pPr marL="342900" indent="-342900">
              <a:buFont typeface="Arial" panose="020B0604020202020204" pitchFamily="34" charset="0"/>
              <a:buChar char="•"/>
            </a:pPr>
            <a:r>
              <a:rPr lang="en-US" sz="2000" b="1" dirty="0">
                <a:latin typeface="Montserrat" panose="00000500000000000000" pitchFamily="2" charset="0"/>
              </a:rPr>
              <a:t>Consolidated Approach -</a:t>
            </a:r>
          </a:p>
          <a:p>
            <a:pPr marL="342900" indent="-342900">
              <a:buFont typeface="Arial" panose="020B0604020202020204" pitchFamily="34" charset="0"/>
              <a:buChar char="•"/>
            </a:pPr>
            <a:r>
              <a:rPr lang="en-US" sz="2000" b="1" dirty="0">
                <a:latin typeface="Montserrat" panose="00000500000000000000" pitchFamily="2" charset="0"/>
              </a:rPr>
              <a:t>$4.5 Trillion in Cuts being Sought - </a:t>
            </a:r>
          </a:p>
          <a:p>
            <a:pPr marL="342900" indent="-342900">
              <a:buFont typeface="Arial" panose="020B0604020202020204" pitchFamily="34" charset="0"/>
              <a:buChar char="•"/>
            </a:pPr>
            <a:r>
              <a:rPr lang="en-US" sz="2000" b="1" dirty="0">
                <a:latin typeface="Montserrat" panose="00000500000000000000" pitchFamily="2" charset="0"/>
              </a:rPr>
              <a:t>$880 Billion specifically targeted at Health – Medicaid</a:t>
            </a:r>
          </a:p>
        </p:txBody>
      </p:sp>
      <p:sp>
        <p:nvSpPr>
          <p:cNvPr id="5" name="TextBox 4">
            <a:extLst>
              <a:ext uri="{FF2B5EF4-FFF2-40B4-BE49-F238E27FC236}">
                <a16:creationId xmlns:a16="http://schemas.microsoft.com/office/drawing/2014/main" id="{BF34CB35-20BC-E481-F3F2-A402A8A89D65}"/>
              </a:ext>
            </a:extLst>
          </p:cNvPr>
          <p:cNvSpPr txBox="1"/>
          <p:nvPr/>
        </p:nvSpPr>
        <p:spPr>
          <a:xfrm>
            <a:off x="7783830" y="3009380"/>
            <a:ext cx="3200400" cy="1631216"/>
          </a:xfrm>
          <a:prstGeom prst="rect">
            <a:avLst/>
          </a:prstGeom>
          <a:solidFill>
            <a:schemeClr val="accent2">
              <a:lumMod val="20000"/>
              <a:lumOff val="80000"/>
            </a:schemeClr>
          </a:solidFill>
          <a:ln w="19050"/>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latin typeface="Montserrat" panose="00000500000000000000" pitchFamily="2" charset="0"/>
              </a:rPr>
              <a:t>SENATE: </a:t>
            </a:r>
          </a:p>
          <a:p>
            <a:pPr marL="342900" indent="-342900">
              <a:buFont typeface="Arial" panose="020B0604020202020204" pitchFamily="34" charset="0"/>
              <a:buChar char="•"/>
            </a:pPr>
            <a:r>
              <a:rPr lang="en-US" sz="2000" b="1" dirty="0">
                <a:latin typeface="Montserrat" panose="00000500000000000000" pitchFamily="2" charset="0"/>
              </a:rPr>
              <a:t>2-Phase Approach</a:t>
            </a:r>
          </a:p>
          <a:p>
            <a:pPr marL="342900" indent="-342900">
              <a:buFont typeface="Arial" panose="020B0604020202020204" pitchFamily="34" charset="0"/>
              <a:buChar char="•"/>
            </a:pPr>
            <a:r>
              <a:rPr lang="en-US" sz="2000" b="1" dirty="0">
                <a:latin typeface="Montserrat" panose="00000500000000000000" pitchFamily="2" charset="0"/>
              </a:rPr>
              <a:t>Starting with $1 Billion Target as a Floor</a:t>
            </a:r>
          </a:p>
        </p:txBody>
      </p:sp>
    </p:spTree>
    <p:extLst>
      <p:ext uri="{BB962C8B-B14F-4D97-AF65-F5344CB8AC3E}">
        <p14:creationId xmlns:p14="http://schemas.microsoft.com/office/powerpoint/2010/main" val="3497545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9A36-A265-7C48-81AD-5788474DFF3D}"/>
              </a:ext>
            </a:extLst>
          </p:cNvPr>
          <p:cNvSpPr>
            <a:spLocks noGrp="1"/>
          </p:cNvSpPr>
          <p:nvPr>
            <p:ph type="title"/>
          </p:nvPr>
        </p:nvSpPr>
        <p:spPr>
          <a:xfrm>
            <a:off x="700635" y="0"/>
            <a:ext cx="10515600" cy="1325563"/>
          </a:xfrm>
        </p:spPr>
        <p:txBody>
          <a:bodyPr/>
          <a:lstStyle/>
          <a:p>
            <a:r>
              <a:rPr lang="en-US" dirty="0">
                <a:latin typeface="Lora" pitchFamily="2" charset="0"/>
              </a:rPr>
              <a:t>What are the Key Committees to Focus On?</a:t>
            </a:r>
          </a:p>
        </p:txBody>
      </p:sp>
      <p:sp>
        <p:nvSpPr>
          <p:cNvPr id="3" name="Content Placeholder 2">
            <a:extLst>
              <a:ext uri="{FF2B5EF4-FFF2-40B4-BE49-F238E27FC236}">
                <a16:creationId xmlns:a16="http://schemas.microsoft.com/office/drawing/2014/main" id="{0358DF14-0F8C-21E2-2632-C0568558FDD8}"/>
              </a:ext>
            </a:extLst>
          </p:cNvPr>
          <p:cNvSpPr>
            <a:spLocks noGrp="1"/>
          </p:cNvSpPr>
          <p:nvPr>
            <p:ph sz="quarter" idx="10"/>
          </p:nvPr>
        </p:nvSpPr>
        <p:spPr>
          <a:xfrm>
            <a:off x="892486" y="1205357"/>
            <a:ext cx="10990976" cy="4588777"/>
          </a:xfrm>
        </p:spPr>
        <p:txBody>
          <a:bodyPr>
            <a:normAutofit fontScale="62500" lnSpcReduction="20000"/>
          </a:bodyPr>
          <a:lstStyle/>
          <a:p>
            <a:pPr marL="0" indent="0">
              <a:buNone/>
            </a:pPr>
            <a:r>
              <a:rPr lang="en-US" sz="3400" b="1" dirty="0">
                <a:solidFill>
                  <a:srgbClr val="FF0000"/>
                </a:solidFill>
              </a:rPr>
              <a:t>House:</a:t>
            </a:r>
          </a:p>
          <a:p>
            <a:pPr marL="0" indent="0">
              <a:buNone/>
            </a:pPr>
            <a:r>
              <a:rPr lang="en-US" b="1" dirty="0"/>
              <a:t>Energy &amp; Commerce – Health Subcommittee</a:t>
            </a:r>
          </a:p>
          <a:p>
            <a:pPr marL="0" indent="0">
              <a:buNone/>
            </a:pPr>
            <a:r>
              <a:rPr lang="en-US" dirty="0"/>
              <a:t>	Leaders: </a:t>
            </a:r>
            <a:r>
              <a:rPr lang="en-US" b="1" dirty="0"/>
              <a:t>Rep. Brett Guthrie (R-KY) &amp; Rep. Diana DeGette (D-CO)</a:t>
            </a:r>
          </a:p>
          <a:p>
            <a:pPr marL="0" indent="0">
              <a:buNone/>
            </a:pPr>
            <a:r>
              <a:rPr lang="en-US" dirty="0"/>
              <a:t>	Health Subcommittee: </a:t>
            </a:r>
            <a:r>
              <a:rPr lang="en-US" b="1" dirty="0"/>
              <a:t>Rep. Buddy Carter (R-GA) &amp; Rep. DeGette (D-CO)</a:t>
            </a:r>
          </a:p>
          <a:p>
            <a:pPr marL="0" indent="0">
              <a:buNone/>
            </a:pPr>
            <a:r>
              <a:rPr lang="en-US" b="1" dirty="0"/>
              <a:t>House Ways &amp; Means </a:t>
            </a:r>
          </a:p>
          <a:p>
            <a:pPr marL="0" indent="0">
              <a:buNone/>
            </a:pPr>
            <a:r>
              <a:rPr lang="en-US" b="1" dirty="0"/>
              <a:t>	Leaders: Rep. Jason Smith (R-MO) and Rep. Richard Neal (D-MA)</a:t>
            </a:r>
          </a:p>
          <a:p>
            <a:pPr marL="0" indent="0">
              <a:buNone/>
            </a:pPr>
            <a:r>
              <a:rPr lang="en-US" b="1" dirty="0"/>
              <a:t>House Appropriations</a:t>
            </a:r>
          </a:p>
          <a:p>
            <a:pPr marL="0" indent="0">
              <a:buNone/>
            </a:pPr>
            <a:r>
              <a:rPr lang="en-US" b="1" dirty="0"/>
              <a:t>	</a:t>
            </a:r>
            <a:r>
              <a:rPr lang="en-US" dirty="0"/>
              <a:t>Leaders: </a:t>
            </a:r>
            <a:r>
              <a:rPr lang="en-US" b="1" dirty="0"/>
              <a:t>Rep. Tom Cole (R-OK) &amp; Rep. Rosa DeLauro (D-CT)</a:t>
            </a:r>
          </a:p>
          <a:p>
            <a:pPr marL="0" indent="0">
              <a:buNone/>
            </a:pPr>
            <a:r>
              <a:rPr lang="en-US" sz="3400" b="1" dirty="0">
                <a:solidFill>
                  <a:srgbClr val="FF0000"/>
                </a:solidFill>
              </a:rPr>
              <a:t>Senate:</a:t>
            </a:r>
          </a:p>
          <a:p>
            <a:pPr marL="0" indent="0">
              <a:buNone/>
            </a:pPr>
            <a:r>
              <a:rPr lang="en-US" b="1" dirty="0"/>
              <a:t>Senate Finance</a:t>
            </a:r>
          </a:p>
          <a:p>
            <a:pPr marL="0" indent="0">
              <a:buNone/>
            </a:pPr>
            <a:r>
              <a:rPr lang="en-US" dirty="0"/>
              <a:t>	Leaders: </a:t>
            </a:r>
            <a:r>
              <a:rPr lang="en-US" b="1" dirty="0"/>
              <a:t>Sen. Mike Crapo (R-ID) &amp; Sen. Ron Wyden (D-OR)</a:t>
            </a:r>
          </a:p>
          <a:p>
            <a:pPr marL="0" indent="0">
              <a:buNone/>
            </a:pPr>
            <a:r>
              <a:rPr lang="en-US" b="1" dirty="0"/>
              <a:t>Senate Health, Education, Labor, Pensions (HELP)</a:t>
            </a:r>
          </a:p>
          <a:p>
            <a:pPr marL="0" indent="0">
              <a:buNone/>
            </a:pPr>
            <a:r>
              <a:rPr lang="en-US" dirty="0"/>
              <a:t>	Leaders: Sen. </a:t>
            </a:r>
            <a:r>
              <a:rPr lang="en-US" b="1" dirty="0"/>
              <a:t>Bill Cassidy (R-LA) &amp; Sen. Bernie Sanders (I-VT)</a:t>
            </a:r>
          </a:p>
          <a:p>
            <a:pPr marL="0" indent="0">
              <a:buNone/>
            </a:pPr>
            <a:r>
              <a:rPr lang="en-US" b="1" dirty="0"/>
              <a:t>Senate Appropriations</a:t>
            </a:r>
          </a:p>
          <a:p>
            <a:pPr marL="0" indent="0">
              <a:buNone/>
            </a:pPr>
            <a:r>
              <a:rPr lang="en-US" b="1" dirty="0"/>
              <a:t>	</a:t>
            </a:r>
            <a:r>
              <a:rPr lang="en-US" dirty="0"/>
              <a:t>Leaders: </a:t>
            </a:r>
            <a:r>
              <a:rPr lang="en-US" b="1" dirty="0"/>
              <a:t>Sen. Susan Collins (R-ME) &amp; Sen. Patty Murray (D-WA)</a:t>
            </a:r>
            <a:endParaRPr lang="en-US" dirty="0"/>
          </a:p>
          <a:p>
            <a:pPr marL="0" indent="0">
              <a:buNone/>
            </a:pPr>
            <a:endParaRPr lang="en-US" b="1"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7813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C25A4-F041-D8F3-A2CA-4945EB7FFB88}"/>
              </a:ext>
            </a:extLst>
          </p:cNvPr>
          <p:cNvSpPr>
            <a:spLocks noGrp="1"/>
          </p:cNvSpPr>
          <p:nvPr>
            <p:ph type="title"/>
          </p:nvPr>
        </p:nvSpPr>
        <p:spPr/>
        <p:txBody>
          <a:bodyPr/>
          <a:lstStyle/>
          <a:p>
            <a:r>
              <a:rPr lang="en-US" dirty="0"/>
              <a:t>Now What?</a:t>
            </a:r>
          </a:p>
        </p:txBody>
      </p:sp>
      <p:sp>
        <p:nvSpPr>
          <p:cNvPr id="3" name="Content Placeholder 2">
            <a:extLst>
              <a:ext uri="{FF2B5EF4-FFF2-40B4-BE49-F238E27FC236}">
                <a16:creationId xmlns:a16="http://schemas.microsoft.com/office/drawing/2014/main" id="{780B4B98-1E7F-DE9A-0973-7798574BD35B}"/>
              </a:ext>
            </a:extLst>
          </p:cNvPr>
          <p:cNvSpPr>
            <a:spLocks noGrp="1"/>
          </p:cNvSpPr>
          <p:nvPr>
            <p:ph sz="quarter" idx="10"/>
          </p:nvPr>
        </p:nvSpPr>
        <p:spPr/>
        <p:txBody>
          <a:bodyPr>
            <a:normAutofit/>
          </a:bodyPr>
          <a:lstStyle/>
          <a:p>
            <a:r>
              <a:rPr lang="en-US" b="1" dirty="0"/>
              <a:t>Contact your member of the House of Representatives and your two Senators</a:t>
            </a:r>
          </a:p>
          <a:p>
            <a:r>
              <a:rPr lang="en-US" b="1" dirty="0"/>
              <a:t>They need to understand the implications of cuts to Medicaid.</a:t>
            </a:r>
          </a:p>
          <a:p>
            <a:endParaRPr lang="en-US" b="1" dirty="0"/>
          </a:p>
          <a:p>
            <a:r>
              <a:rPr lang="en-US" b="1" dirty="0"/>
              <a:t>Capital Conversations – On-Going…</a:t>
            </a:r>
          </a:p>
          <a:p>
            <a:pPr marL="0" indent="0">
              <a:buNone/>
            </a:pPr>
            <a:r>
              <a:rPr lang="en-US" b="1" dirty="0"/>
              <a:t>JOIN US - March 20</a:t>
            </a:r>
          </a:p>
          <a:p>
            <a:pPr marL="0" indent="0">
              <a:buNone/>
            </a:pPr>
            <a:r>
              <a:rPr lang="en-US" dirty="0">
                <a:hlinkClick r:id="rId2"/>
              </a:rPr>
              <a:t>Meeting Registration – Zoom</a:t>
            </a:r>
            <a:endParaRPr lang="en-US" b="1" dirty="0"/>
          </a:p>
          <a:p>
            <a:pPr marL="0" indent="0">
              <a:buNone/>
            </a:pPr>
            <a:endParaRPr lang="en-US" b="1" dirty="0"/>
          </a:p>
          <a:p>
            <a:r>
              <a:rPr lang="en-US" b="1" dirty="0"/>
              <a:t>Take Action: </a:t>
            </a:r>
            <a:r>
              <a:rPr lang="en-US" b="1" dirty="0">
                <a:hlinkClick r:id="rId3"/>
              </a:rPr>
              <a:t>https://lutheranservices.org/take-action/#/</a:t>
            </a:r>
            <a:endParaRPr lang="en-US" b="1" dirty="0"/>
          </a:p>
          <a:p>
            <a:pPr marL="0" indent="0">
              <a:buNone/>
            </a:pPr>
            <a:endParaRPr lang="en-US" b="1" dirty="0"/>
          </a:p>
          <a:p>
            <a:endParaRPr lang="en-US" b="1" dirty="0"/>
          </a:p>
          <a:p>
            <a:pPr marL="0" indent="0">
              <a:buNone/>
            </a:pPr>
            <a:endParaRPr lang="en-US" dirty="0"/>
          </a:p>
        </p:txBody>
      </p:sp>
    </p:spTree>
    <p:extLst>
      <p:ext uri="{BB962C8B-B14F-4D97-AF65-F5344CB8AC3E}">
        <p14:creationId xmlns:p14="http://schemas.microsoft.com/office/powerpoint/2010/main" val="2174156936"/>
      </p:ext>
    </p:extLst>
  </p:cSld>
  <p:clrMapOvr>
    <a:masterClrMapping/>
  </p:clrMapOvr>
</p:sld>
</file>

<file path=ppt/theme/theme1.xml><?xml version="1.0" encoding="utf-8"?>
<a:theme xmlns:a="http://schemas.openxmlformats.org/drawingml/2006/main" name="Office Theme">
  <a:themeElements>
    <a:clrScheme name="LSA">
      <a:dk1>
        <a:srgbClr val="535659"/>
      </a:dk1>
      <a:lt1>
        <a:srgbClr val="FFFFFF"/>
      </a:lt1>
      <a:dk2>
        <a:srgbClr val="535659"/>
      </a:dk2>
      <a:lt2>
        <a:srgbClr val="FFFFFF"/>
      </a:lt2>
      <a:accent1>
        <a:srgbClr val="E75524"/>
      </a:accent1>
      <a:accent2>
        <a:srgbClr val="FF9E1B"/>
      </a:accent2>
      <a:accent3>
        <a:srgbClr val="004F71"/>
      </a:accent3>
      <a:accent4>
        <a:srgbClr val="240E61"/>
      </a:accent4>
      <a:accent5>
        <a:srgbClr val="005844"/>
      </a:accent5>
      <a:accent6>
        <a:srgbClr val="6F263C"/>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A Mission Slides_Mar2024_TEMPLATE" id="{7C550BEC-6C10-B645-A457-FCB35EBEFA70}" vid="{2AB71982-8342-2341-969E-DA6077AC7E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80E767688B7245AE8BD8BDD889A705" ma:contentTypeVersion="22" ma:contentTypeDescription="Create a new document." ma:contentTypeScope="" ma:versionID="a2050c33cf128d8625d0f593c59d0ebf">
  <xsd:schema xmlns:xsd="http://www.w3.org/2001/XMLSchema" xmlns:xs="http://www.w3.org/2001/XMLSchema" xmlns:p="http://schemas.microsoft.com/office/2006/metadata/properties" xmlns:ns1="http://schemas.microsoft.com/sharepoint/v3" xmlns:ns2="1b1bc6b3-bc30-4923-82d5-3cc2846c9d7c" xmlns:ns3="21f5f30c-6533-4acd-a354-87ddcf7a5e03" targetNamespace="http://schemas.microsoft.com/office/2006/metadata/properties" ma:root="true" ma:fieldsID="8a342080bc94521112ae2c6b2ee6faee" ns1:_="" ns2:_="" ns3:_="">
    <xsd:import namespace="http://schemas.microsoft.com/sharepoint/v3"/>
    <xsd:import namespace="1b1bc6b3-bc30-4923-82d5-3cc2846c9d7c"/>
    <xsd:import namespace="21f5f30c-6533-4acd-a354-87ddcf7a5e0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description="" ma:hidden="true" ma:internalName="_ip_UnifiedCompliancePolicyProperties">
      <xsd:simpleType>
        <xsd:restriction base="dms:Note"/>
      </xsd:simpleType>
    </xsd:element>
    <xsd:element name="_ip_UnifiedCompliancePolicyUIAction" ma:index="17"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1bc6b3-bc30-4923-82d5-3cc2846c9d7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7" nillable="true" ma:displayName="Taxonomy Catch All Column" ma:hidden="true" ma:list="{6904709f-c2e0-4390-baba-3d413e6cfba0}" ma:internalName="TaxCatchAll" ma:showField="CatchAllData" ma:web="1b1bc6b3-bc30-4923-82d5-3cc2846c9d7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1f5f30c-6533-4acd-a354-87ddcf7a5e0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059a39c-917c-4ba5-a340-17ecc756460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1f5f30c-6533-4acd-a354-87ddcf7a5e03">
      <Terms xmlns="http://schemas.microsoft.com/office/infopath/2007/PartnerControls"/>
    </lcf76f155ced4ddcb4097134ff3c332f>
    <TaxCatchAll xmlns="1b1bc6b3-bc30-4923-82d5-3cc2846c9d7c"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3CB324-982F-4E5D-8EFB-1B0BDC8327EA}"/>
</file>

<file path=customXml/itemProps2.xml><?xml version="1.0" encoding="utf-8"?>
<ds:datastoreItem xmlns:ds="http://schemas.openxmlformats.org/officeDocument/2006/customXml" ds:itemID="{EB785207-767C-4D1C-B27C-AC3CCFD4AF3D}">
  <ds:schemaRefs>
    <ds:schemaRef ds:uri="http://schemas.openxmlformats.org/package/2006/metadata/core-properties"/>
    <ds:schemaRef ds:uri="http://schemas.microsoft.com/office/infopath/2007/PartnerControls"/>
    <ds:schemaRef ds:uri="5041cc67-0aaa-4b4a-983a-918d629de3cd"/>
    <ds:schemaRef ds:uri="http://purl.org/dc/terms/"/>
    <ds:schemaRef ds:uri="http://schemas.microsoft.com/office/2006/documentManagement/types"/>
    <ds:schemaRef ds:uri="http://purl.org/dc/dcmitype/"/>
    <ds:schemaRef ds:uri="http://schemas.microsoft.com/office/2006/metadata/properties"/>
    <ds:schemaRef ds:uri="72eef0b4-11b4-4ccd-9dca-4739ed5e5a21"/>
    <ds:schemaRef ds:uri="http://www.w3.org/XML/1998/namespace"/>
    <ds:schemaRef ds:uri="http://purl.org/dc/elements/1.1/"/>
  </ds:schemaRefs>
</ds:datastoreItem>
</file>

<file path=customXml/itemProps3.xml><?xml version="1.0" encoding="utf-8"?>
<ds:datastoreItem xmlns:ds="http://schemas.openxmlformats.org/officeDocument/2006/customXml" ds:itemID="{C4C30CED-0BC8-4F47-B744-15CC68A59D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LSA Mission Slides_Mar2024_TEMPLATE (002)</Template>
  <TotalTime>2241</TotalTime>
  <Words>2117</Words>
  <Application>Microsoft Office PowerPoint</Application>
  <PresentationFormat>Widescreen</PresentationFormat>
  <Paragraphs>156</Paragraphs>
  <Slides>10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Arial</vt:lpstr>
      <vt:lpstr>Calibri</vt:lpstr>
      <vt:lpstr>Lora</vt:lpstr>
      <vt:lpstr>Montserrat</vt:lpstr>
      <vt:lpstr>Montserrat Light</vt:lpstr>
      <vt:lpstr>Montserrat Medium</vt:lpstr>
      <vt:lpstr>Roboto</vt:lpstr>
      <vt:lpstr>Office Theme</vt:lpstr>
      <vt:lpstr>What’s At Stake: Medicaid and the Expiring Tax Cuts and Jobs Act (TCJA)</vt:lpstr>
      <vt:lpstr>Lutheran Services in America &amp; Medicaid</vt:lpstr>
      <vt:lpstr>Policy &amp; Advocacy Priorities</vt:lpstr>
      <vt:lpstr>What’s Changing?</vt:lpstr>
      <vt:lpstr>Risks to Medicaid</vt:lpstr>
      <vt:lpstr>Timing for Congressional Action</vt:lpstr>
      <vt:lpstr>Budget Committee Cuts - Targets</vt:lpstr>
      <vt:lpstr>What are the Key Committees to Focus On?</vt:lpstr>
      <vt:lpstr>Now What?</vt:lpstr>
      <vt:lpstr>Questions?</vt:lpstr>
    </vt:vector>
  </TitlesOfParts>
  <Manager>Christopher Findlay</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Relations and Advocacy</dc:title>
  <dc:subject>Strategy Deck</dc:subject>
  <dc:creator>Sue Polis</dc:creator>
  <cp:keywords/>
  <dc:description/>
  <cp:lastModifiedBy>Karen Krueger</cp:lastModifiedBy>
  <cp:revision>11</cp:revision>
  <cp:lastPrinted>2025-01-23T16:59:58Z</cp:lastPrinted>
  <dcterms:created xsi:type="dcterms:W3CDTF">2024-07-22T18:44:49Z</dcterms:created>
  <dcterms:modified xsi:type="dcterms:W3CDTF">2025-03-07T16:04:09Z</dcterms:modified>
  <cp:category>Marketing and Communications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0x0101002280E767688B7245AE8BD8BDD889A705</vt:lpwstr>
  </property>
  <property fmtid="{D5CDD505-2E9C-101B-9397-08002B2CF9AE}" pid="3" name="MediaServiceImageTags">
    <vt:lpwstr/>
  </property>
</Properties>
</file>